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74" r:id="rId10"/>
    <p:sldId id="266" r:id="rId11"/>
    <p:sldId id="272" r:id="rId12"/>
    <p:sldId id="273" r:id="rId13"/>
    <p:sldId id="294" r:id="rId14"/>
    <p:sldId id="265" r:id="rId15"/>
    <p:sldId id="295" r:id="rId16"/>
    <p:sldId id="271" r:id="rId17"/>
    <p:sldId id="297" r:id="rId18"/>
    <p:sldId id="296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2" r:id="rId34"/>
    <p:sldId id="289" r:id="rId35"/>
    <p:sldId id="290" r:id="rId36"/>
    <p:sldId id="291" r:id="rId37"/>
    <p:sldId id="293" r:id="rId38"/>
    <p:sldId id="267" r:id="rId39"/>
    <p:sldId id="268" r:id="rId40"/>
    <p:sldId id="269" r:id="rId41"/>
    <p:sldId id="270" r:id="rId4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78123-C6CD-431A-B921-3118707CF1A2}" type="datetimeFigureOut">
              <a:rPr lang="zh-TW" altLang="en-US" smtClean="0"/>
              <a:t>2014/1/15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76534-3EFF-4840-9BED-3A8802FB12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5242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76534-3EFF-4840-9BED-3A8802FB125E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5476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76534-3EFF-4840-9BED-3A8802FB125E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5476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76534-3EFF-4840-9BED-3A8802FB125E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5476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76534-3EFF-4840-9BED-3A8802FB125E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5476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76534-3EFF-4840-9BED-3A8802FB125E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5476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76534-3EFF-4840-9BED-3A8802FB125E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5476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76534-3EFF-4840-9BED-3A8802FB125E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5476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76534-3EFF-4840-9BED-3A8802FB125E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5476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76534-3EFF-4840-9BED-3A8802FB125E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5476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76534-3EFF-4840-9BED-3A8802FB125E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5476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76534-3EFF-4840-9BED-3A8802FB125E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5476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76534-3EFF-4840-9BED-3A8802FB125E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5476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3BC5-0BB3-465D-8760-0DEBAA990CD7}" type="datetime1">
              <a:rPr lang="zh-TW" altLang="en-US" smtClean="0"/>
              <a:t>2014/1/15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1210-ED0D-4128-8BF6-B61A90D29DD5}" type="datetime1">
              <a:rPr lang="zh-TW" altLang="en-US" smtClean="0"/>
              <a:t>2014/1/15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05DD-85B0-453A-8341-A6DB85411E1E}" type="datetime1">
              <a:rPr lang="zh-TW" altLang="en-US" smtClean="0"/>
              <a:t>2014/1/15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BD6D4-AC3A-40E2-ADB6-DAB2EB5B5388}" type="datetime1">
              <a:rPr lang="zh-TW" altLang="en-US" smtClean="0"/>
              <a:t>2014/1/15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E8AD-24BD-494F-9C22-118D4DADB4FD}" type="datetime1">
              <a:rPr lang="zh-TW" altLang="en-US" smtClean="0"/>
              <a:t>2014/1/15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8067D-B32B-491D-9B4B-C27B8E69C44F}" type="datetime1">
              <a:rPr lang="zh-TW" altLang="en-US" smtClean="0"/>
              <a:t>2014/1/15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5935-15E3-4E37-8F67-4F2BF421E3F2}" type="datetime1">
              <a:rPr lang="zh-TW" altLang="en-US" smtClean="0"/>
              <a:t>2014/1/15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0B30-C890-4C51-B800-ACF95950CDC3}" type="datetime1">
              <a:rPr lang="zh-TW" altLang="en-US" smtClean="0"/>
              <a:t>2014/1/15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3895-7238-4751-B019-8C84DABE541C}" type="datetime1">
              <a:rPr lang="zh-TW" altLang="en-US" smtClean="0"/>
              <a:t>2014/1/15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5FB7-283C-4E9B-A6F4-F791D7963DFE}" type="datetime1">
              <a:rPr lang="zh-TW" altLang="en-US" smtClean="0"/>
              <a:t>2014/1/15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E38C-8F59-444F-BC12-884D49010D68}" type="datetime1">
              <a:rPr lang="zh-TW" altLang="en-US" smtClean="0"/>
              <a:t>2014/1/15</a:t>
            </a:fld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5AA49B1-4B1E-40C5-872F-49E229A930F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AF4617E-A192-4860-ADE0-2D4D05C811ED}" type="datetime1">
              <a:rPr lang="zh-TW" altLang="en-US" smtClean="0"/>
              <a:t>2014/1/15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Times New Roman" pitchFamily="18" charset="0"/>
          <a:ea typeface="標楷體" pitchFamily="65" charset="-120"/>
          <a:cs typeface="Times New Roman" pitchFamily="18" charset="0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4800" dirty="0" smtClean="0"/>
              <a:t>XFA : Faster </a:t>
            </a:r>
            <a:r>
              <a:rPr lang="en-US" altLang="zh-TW" sz="4800" dirty="0"/>
              <a:t>Signature </a:t>
            </a:r>
            <a:r>
              <a:rPr lang="en-US" altLang="zh-TW" sz="4800" dirty="0" smtClean="0"/>
              <a:t>Matching With </a:t>
            </a:r>
            <a:r>
              <a:rPr lang="en-US" altLang="zh-TW" sz="4800" dirty="0"/>
              <a:t>Extended Automata</a:t>
            </a: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dirty="0" smtClean="0"/>
              <a:t>Author</a:t>
            </a:r>
            <a:r>
              <a:rPr lang="en-US" altLang="zh-TW" dirty="0"/>
              <a:t>: Randy </a:t>
            </a:r>
            <a:r>
              <a:rPr lang="en-US" altLang="zh-TW" dirty="0" smtClean="0"/>
              <a:t>Smith, </a:t>
            </a:r>
            <a:r>
              <a:rPr lang="en-US" altLang="zh-TW" dirty="0" err="1" smtClean="0"/>
              <a:t>Cristian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Estan</a:t>
            </a:r>
            <a:r>
              <a:rPr lang="en-US" altLang="zh-TW" dirty="0" smtClean="0"/>
              <a:t> and </a:t>
            </a:r>
            <a:r>
              <a:rPr lang="en-US" altLang="zh-TW" dirty="0" err="1"/>
              <a:t>Somesh</a:t>
            </a:r>
            <a:r>
              <a:rPr lang="en-US" altLang="zh-TW" dirty="0"/>
              <a:t> </a:t>
            </a:r>
            <a:r>
              <a:rPr lang="en-US" altLang="zh-TW" dirty="0" err="1"/>
              <a:t>Jha</a:t>
            </a:r>
            <a:endParaRPr lang="en-US" altLang="zh-TW" dirty="0" smtClean="0"/>
          </a:p>
          <a:p>
            <a:r>
              <a:rPr lang="en-US" altLang="zh-TW" dirty="0" smtClean="0"/>
              <a:t>Publisher</a:t>
            </a:r>
            <a:r>
              <a:rPr lang="en-US" altLang="zh-TW" dirty="0"/>
              <a:t>: IEEE Symposium on Security and </a:t>
            </a:r>
            <a:r>
              <a:rPr lang="en-US" altLang="zh-TW" dirty="0" smtClean="0"/>
              <a:t>Privacy 2008</a:t>
            </a:r>
          </a:p>
          <a:p>
            <a:r>
              <a:rPr lang="en-US" altLang="zh-TW" dirty="0" smtClean="0"/>
              <a:t>Presenter: Yu-</a:t>
            </a:r>
            <a:r>
              <a:rPr lang="en-US" altLang="zh-TW" dirty="0" err="1" smtClean="0"/>
              <a:t>Hao</a:t>
            </a:r>
            <a:r>
              <a:rPr lang="en-US" altLang="zh-TW" dirty="0" smtClean="0"/>
              <a:t>, Tseng</a:t>
            </a:r>
          </a:p>
          <a:p>
            <a:r>
              <a:rPr lang="en-US" altLang="zh-TW" dirty="0" smtClean="0"/>
              <a:t>Date: 2014/01/15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073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Build </a:t>
            </a:r>
            <a:r>
              <a:rPr lang="en-US" altLang="zh-TW" dirty="0"/>
              <a:t>XFAs from </a:t>
            </a:r>
            <a:r>
              <a:rPr lang="en-US" altLang="zh-TW" dirty="0"/>
              <a:t>Regex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 smtClean="0"/>
              <a:t>Annotate Signature</a:t>
            </a:r>
          </a:p>
          <a:p>
            <a:pPr lvl="1"/>
            <a:r>
              <a:rPr lang="en-US" altLang="zh-TW" dirty="0" smtClean="0"/>
              <a:t>New </a:t>
            </a:r>
            <a:r>
              <a:rPr lang="en-US" altLang="zh-TW" dirty="0"/>
              <a:t>operators change parse tree and add domain </a:t>
            </a:r>
            <a:r>
              <a:rPr lang="en-US" altLang="zh-TW" dirty="0" smtClean="0"/>
              <a:t>values </a:t>
            </a:r>
            <a:r>
              <a:rPr lang="zh-TW" altLang="en-US" dirty="0" smtClean="0"/>
              <a:t>􀂄</a:t>
            </a:r>
            <a:endParaRPr lang="zh-TW" altLang="en-US" dirty="0"/>
          </a:p>
          <a:p>
            <a:pPr lvl="2"/>
            <a:r>
              <a:rPr lang="en-US" altLang="zh-TW" dirty="0"/>
              <a:t>Parallel concatenation ( # ) adds a </a:t>
            </a:r>
            <a:r>
              <a:rPr lang="en-US" altLang="zh-TW" dirty="0" smtClean="0"/>
              <a:t>bit</a:t>
            </a:r>
            <a:r>
              <a:rPr lang="zh-TW" altLang="en-US" dirty="0" smtClean="0"/>
              <a:t>􀂆</a:t>
            </a:r>
            <a:endParaRPr lang="zh-TW" altLang="en-US" dirty="0"/>
          </a:p>
          <a:p>
            <a:pPr lvl="2"/>
            <a:r>
              <a:rPr lang="en-US" altLang="zh-TW" dirty="0"/>
              <a:t>Breaks up RE into string-like </a:t>
            </a:r>
            <a:r>
              <a:rPr lang="en-US" altLang="zh-TW" dirty="0" smtClean="0"/>
              <a:t>components</a:t>
            </a:r>
            <a:endParaRPr lang="zh-TW" altLang="en-US" dirty="0"/>
          </a:p>
          <a:p>
            <a:pPr lvl="2"/>
            <a:r>
              <a:rPr lang="en-US" altLang="zh-TW" dirty="0"/>
              <a:t>Set a bit when the left operand </a:t>
            </a:r>
            <a:r>
              <a:rPr lang="en-US" altLang="zh-TW" dirty="0" smtClean="0"/>
              <a:t>accepts</a:t>
            </a:r>
            <a:endParaRPr lang="zh-TW" altLang="en-US" dirty="0"/>
          </a:p>
          <a:p>
            <a:pPr lvl="2"/>
            <a:r>
              <a:rPr lang="en-US" altLang="zh-TW" dirty="0"/>
              <a:t>Test the bit when the right operand </a:t>
            </a:r>
            <a:r>
              <a:rPr lang="en-US" altLang="zh-TW" dirty="0" smtClean="0"/>
              <a:t>accepts</a:t>
            </a:r>
            <a:endParaRPr lang="zh-TW" altLang="en-US" dirty="0"/>
          </a:p>
          <a:p>
            <a:pPr lvl="1"/>
            <a:r>
              <a:rPr lang="en-US" altLang="zh-TW" dirty="0"/>
              <a:t>ex: </a:t>
            </a:r>
            <a:r>
              <a:rPr lang="en-US" altLang="zh-TW" b="1" dirty="0" smtClean="0"/>
              <a:t>.*</a:t>
            </a:r>
            <a:r>
              <a:rPr lang="en-US" altLang="zh-TW" b="1" dirty="0"/>
              <a:t>ab.*</a:t>
            </a:r>
            <a:r>
              <a:rPr lang="en-US" altLang="zh-TW" b="1" dirty="0" smtClean="0"/>
              <a:t>cd</a:t>
            </a:r>
            <a:r>
              <a:rPr lang="en-US" altLang="zh-TW" dirty="0" smtClean="0"/>
              <a:t> =&gt; </a:t>
            </a:r>
            <a:r>
              <a:rPr lang="en-US" altLang="zh-TW" b="1" dirty="0" smtClean="0"/>
              <a:t>.*</a:t>
            </a:r>
            <a:r>
              <a:rPr lang="en-US" altLang="zh-TW" b="1" dirty="0"/>
              <a:t>ab</a:t>
            </a:r>
            <a:r>
              <a:rPr lang="en-US" altLang="zh-TW" b="1" dirty="0">
                <a:solidFill>
                  <a:srgbClr val="FF0000"/>
                </a:solidFill>
              </a:rPr>
              <a:t>#</a:t>
            </a:r>
            <a:r>
              <a:rPr lang="en-US" altLang="zh-TW" b="1" dirty="0"/>
              <a:t>.*</a:t>
            </a:r>
            <a:r>
              <a:rPr lang="en-US" altLang="zh-TW" b="1" dirty="0" smtClean="0"/>
              <a:t>cd</a:t>
            </a:r>
            <a:endParaRPr lang="zh-TW" altLang="en-US" b="1" dirty="0"/>
          </a:p>
        </p:txBody>
      </p:sp>
      <p:pic>
        <p:nvPicPr>
          <p:cNvPr id="4098" name="Picture 2" descr="D:\Dropbox\LittleSister\Paper\(SP 2008) XFA Faster Signature MatchingWith Extended Automata\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96" y="1171646"/>
            <a:ext cx="8254527" cy="146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294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Build </a:t>
            </a:r>
            <a:r>
              <a:rPr lang="en-US" altLang="zh-TW" dirty="0"/>
              <a:t>XFAs from </a:t>
            </a:r>
            <a:r>
              <a:rPr lang="en-US" altLang="zh-TW" dirty="0" smtClean="0"/>
              <a:t>Regex (Cont.)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Compile to XFA</a:t>
                </a:r>
              </a:p>
              <a:p>
                <a:pPr lvl="1"/>
                <a:r>
                  <a:rPr lang="en-US" altLang="zh-TW" dirty="0" smtClean="0"/>
                  <a:t>Definitions</a:t>
                </a:r>
              </a:p>
              <a:p>
                <a:pPr lvl="2"/>
                <a:r>
                  <a:rPr lang="en-US" altLang="zh-TW" dirty="0" smtClean="0"/>
                  <a:t>XFA </a:t>
                </a:r>
                <a:r>
                  <a:rPr lang="en-US" altLang="zh-TW" dirty="0"/>
                  <a:t>is a 7-tuple (Q</a:t>
                </a:r>
                <a:r>
                  <a:rPr lang="en-US" altLang="zh-TW" dirty="0" smtClean="0"/>
                  <a:t>, D, Σ, δ,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altLang="zh-TW" i="1" dirty="0">
                            <a:latin typeface="Cambria Math"/>
                          </a:rPr>
                          <m:t>𝛿</m:t>
                        </m:r>
                      </m:sub>
                    </m:sSub>
                  </m:oMath>
                </a14:m>
                <a:r>
                  <a:rPr lang="en-US" altLang="zh-TW" dirty="0" smtClean="0"/>
                  <a:t> 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 smtClean="0"/>
                  <a:t>),</a:t>
                </a:r>
                <a:r>
                  <a:rPr lang="en-US" altLang="zh-TW" dirty="0"/>
                  <a:t>F</a:t>
                </a:r>
                <a:r>
                  <a:rPr lang="en-US" altLang="zh-TW" dirty="0" smtClean="0"/>
                  <a:t>)</a:t>
                </a:r>
              </a:p>
              <a:p>
                <a:pPr lvl="3"/>
                <a:r>
                  <a:rPr lang="en-US" altLang="zh-TW" dirty="0"/>
                  <a:t>Q is the set of </a:t>
                </a:r>
                <a:r>
                  <a:rPr lang="en-US" altLang="zh-TW" dirty="0" smtClean="0"/>
                  <a:t>states</a:t>
                </a:r>
              </a:p>
              <a:p>
                <a:pPr lvl="3"/>
                <a:r>
                  <a:rPr lang="en-US" altLang="zh-TW" dirty="0" smtClean="0"/>
                  <a:t>Σ </a:t>
                </a:r>
                <a:r>
                  <a:rPr lang="en-US" altLang="zh-TW" dirty="0"/>
                  <a:t>is the set of inputs (</a:t>
                </a:r>
                <a:r>
                  <a:rPr lang="en-US" altLang="zh-TW" dirty="0" smtClean="0"/>
                  <a:t>input alphabet)</a:t>
                </a:r>
              </a:p>
              <a:p>
                <a:pPr lvl="3"/>
                <a:r>
                  <a:rPr lang="en-US" altLang="zh-TW" dirty="0" smtClean="0"/>
                  <a:t>δ </a:t>
                </a:r>
                <a:r>
                  <a:rPr lang="en-US" altLang="zh-TW" dirty="0"/>
                  <a:t>: Q×Σ→Q is the transition </a:t>
                </a:r>
                <a:r>
                  <a:rPr lang="en-US" altLang="zh-TW" dirty="0" smtClean="0"/>
                  <a:t>function</a:t>
                </a:r>
              </a:p>
              <a:p>
                <a:pPr lvl="3"/>
                <a:r>
                  <a:rPr lang="en-US" altLang="zh-TW" dirty="0"/>
                  <a:t>D is the finite set of values in the data </a:t>
                </a:r>
                <a:r>
                  <a:rPr lang="en-US" altLang="zh-TW" dirty="0" smtClean="0"/>
                  <a:t>domain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altLang="zh-TW" i="1" dirty="0">
                            <a:latin typeface="Cambria Math"/>
                          </a:rPr>
                          <m:t>𝛿</m:t>
                        </m:r>
                      </m:sub>
                    </m:sSub>
                  </m:oMath>
                </a14:m>
                <a:r>
                  <a:rPr lang="en-US" altLang="zh-TW" dirty="0"/>
                  <a:t> : Q×Σ×D→D is the per transition update </a:t>
                </a:r>
                <a:r>
                  <a:rPr lang="en-US" altLang="zh-TW" dirty="0" smtClean="0"/>
                  <a:t>function which </a:t>
                </a:r>
                <a:r>
                  <a:rPr lang="en-US" altLang="zh-TW" dirty="0"/>
                  <a:t>defines how the data value is updated </a:t>
                </a:r>
                <a:r>
                  <a:rPr lang="en-US" altLang="zh-TW" dirty="0" smtClean="0"/>
                  <a:t>on every transition</a:t>
                </a:r>
              </a:p>
              <a:p>
                <a:pPr lvl="3"/>
                <a:r>
                  <a:rPr lang="en-US" altLang="zh-TW" dirty="0"/>
                  <a:t>(q0,d0) is the initial configuration which consists </a:t>
                </a:r>
                <a:r>
                  <a:rPr lang="en-US" altLang="zh-TW" dirty="0" smtClean="0"/>
                  <a:t>of an </a:t>
                </a:r>
                <a:r>
                  <a:rPr lang="en-US" altLang="zh-TW" dirty="0"/>
                  <a:t>initial state q0 and an initial data value </a:t>
                </a:r>
                <a:r>
                  <a:rPr lang="en-US" altLang="zh-TW" dirty="0" smtClean="0"/>
                  <a:t>d0</a:t>
                </a:r>
              </a:p>
              <a:p>
                <a:pPr lvl="3"/>
                <a:r>
                  <a:rPr lang="en-US" altLang="zh-TW" dirty="0"/>
                  <a:t>F ⊆ Q×D is the set of accepting configurations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262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Build </a:t>
            </a:r>
            <a:r>
              <a:rPr lang="en-US" altLang="zh-TW" dirty="0"/>
              <a:t>XFAs from </a:t>
            </a:r>
            <a:r>
              <a:rPr lang="en-US" altLang="zh-TW" dirty="0" smtClean="0"/>
              <a:t>Regex (Cont.)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Compile to XFA</a:t>
                </a:r>
              </a:p>
              <a:p>
                <a:pPr lvl="1"/>
                <a:r>
                  <a:rPr lang="en-US" altLang="zh-TW" dirty="0" smtClean="0"/>
                  <a:t>Definitions</a:t>
                </a:r>
              </a:p>
              <a:p>
                <a:pPr lvl="2"/>
                <a:r>
                  <a:rPr lang="en-US" altLang="zh-TW" dirty="0" smtClean="0"/>
                  <a:t>NXFA is </a:t>
                </a:r>
                <a:r>
                  <a:rPr lang="en-US" altLang="zh-TW" dirty="0"/>
                  <a:t>a 7-tuple (Q</a:t>
                </a:r>
                <a:r>
                  <a:rPr lang="en-US" altLang="zh-TW" dirty="0" smtClean="0"/>
                  <a:t>, D, Σ, δ,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altLang="zh-TW" i="1" dirty="0">
                            <a:latin typeface="Cambria Math"/>
                          </a:rPr>
                          <m:t>𝛿</m:t>
                        </m:r>
                      </m:sub>
                    </m:sSub>
                  </m:oMath>
                </a14:m>
                <a:r>
                  <a:rPr lang="en-US" altLang="zh-TW" dirty="0" smtClean="0"/>
                  <a:t> 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 smtClean="0"/>
                  <a:t>),</a:t>
                </a:r>
                <a:r>
                  <a:rPr lang="en-US" altLang="zh-TW" dirty="0"/>
                  <a:t>F</a:t>
                </a:r>
                <a:r>
                  <a:rPr lang="en-US" altLang="zh-TW" dirty="0" smtClean="0"/>
                  <a:t>)</a:t>
                </a:r>
              </a:p>
              <a:p>
                <a:pPr lvl="3"/>
                <a:r>
                  <a:rPr lang="en-US" altLang="zh-TW" dirty="0"/>
                  <a:t>Q is the set of </a:t>
                </a:r>
                <a:r>
                  <a:rPr lang="en-US" altLang="zh-TW" dirty="0" smtClean="0"/>
                  <a:t>states</a:t>
                </a:r>
              </a:p>
              <a:p>
                <a:pPr lvl="3"/>
                <a:r>
                  <a:rPr lang="en-US" altLang="zh-TW" dirty="0" smtClean="0"/>
                  <a:t>Σ </a:t>
                </a:r>
                <a:r>
                  <a:rPr lang="en-US" altLang="zh-TW" dirty="0"/>
                  <a:t>is the set of inputs (</a:t>
                </a:r>
                <a:r>
                  <a:rPr lang="en-US" altLang="zh-TW" dirty="0" smtClean="0"/>
                  <a:t>input alphabet)</a:t>
                </a:r>
              </a:p>
              <a:p>
                <a:pPr lvl="3"/>
                <a:r>
                  <a:rPr lang="en-US" altLang="zh-TW" dirty="0"/>
                  <a:t>δ ⊆ Q×(Σ∪{ε })×Q is the </a:t>
                </a:r>
                <a:r>
                  <a:rPr lang="en-US" altLang="zh-TW" dirty="0" smtClean="0"/>
                  <a:t>nondeterministic relation </a:t>
                </a:r>
                <a:r>
                  <a:rPr lang="en-US" altLang="zh-TW" dirty="0"/>
                  <a:t>describing the allowed </a:t>
                </a:r>
                <a:r>
                  <a:rPr lang="en-US" altLang="zh-TW" dirty="0" smtClean="0"/>
                  <a:t>transitions</a:t>
                </a:r>
              </a:p>
              <a:p>
                <a:pPr lvl="3"/>
                <a:r>
                  <a:rPr lang="en-US" altLang="zh-TW" dirty="0" smtClean="0"/>
                  <a:t>D </a:t>
                </a:r>
                <a:r>
                  <a:rPr lang="en-US" altLang="zh-TW" dirty="0"/>
                  <a:t>is the finite set of values in the data </a:t>
                </a:r>
                <a:r>
                  <a:rPr lang="en-US" altLang="zh-TW" dirty="0" smtClean="0"/>
                  <a:t>domain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altLang="zh-TW" i="1" dirty="0">
                            <a:latin typeface="Cambria Math"/>
                          </a:rPr>
                          <m:t>𝛿</m:t>
                        </m:r>
                      </m:sub>
                    </m:sSub>
                  </m:oMath>
                </a14:m>
                <a:r>
                  <a:rPr lang="en-US" altLang="zh-TW" dirty="0"/>
                  <a:t> : δ 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1" dirty="0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altLang="zh-TW" b="0" i="1" dirty="0" smtClean="0">
                            <a:latin typeface="Cambria Math"/>
                          </a:rPr>
                          <m:t>𝐷</m:t>
                        </m:r>
                        <m:r>
                          <a:rPr lang="en-US" altLang="zh-TW" i="1" dirty="0">
                            <a:latin typeface="Cambria Math"/>
                          </a:rPr>
                          <m:t>×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is the nondeterministic update </a:t>
                </a:r>
                <a:r>
                  <a:rPr lang="en-US" altLang="zh-TW" dirty="0" smtClean="0"/>
                  <a:t>function (</a:t>
                </a:r>
                <a:r>
                  <a:rPr lang="en-US" altLang="zh-TW" dirty="0"/>
                  <a:t>or update relation) which defines how the </a:t>
                </a:r>
                <a:r>
                  <a:rPr lang="en-US" altLang="zh-TW" dirty="0" smtClean="0"/>
                  <a:t>data value </a:t>
                </a:r>
                <a:r>
                  <a:rPr lang="en-US" altLang="zh-TW" dirty="0"/>
                  <a:t>is updated on every transition</a:t>
                </a:r>
                <a:endParaRPr lang="en-US" altLang="zh-TW" dirty="0" smtClean="0"/>
              </a:p>
              <a:p>
                <a:pPr lvl="3"/>
                <a:r>
                  <a:rPr lang="en-US" altLang="zh-TW" dirty="0"/>
                  <a:t>QD0 ⊆ Q×D is the set of initial configurations </a:t>
                </a:r>
                <a:r>
                  <a:rPr lang="en-US" altLang="zh-TW" dirty="0" smtClean="0"/>
                  <a:t>of the NXFA</a:t>
                </a:r>
              </a:p>
              <a:p>
                <a:pPr lvl="3"/>
                <a:r>
                  <a:rPr lang="en-US" altLang="zh-TW" dirty="0" smtClean="0"/>
                  <a:t>F ⊆ Q×D is the set of accepting configurations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 r="-4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275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Build </a:t>
            </a:r>
            <a:r>
              <a:rPr lang="en-US" altLang="zh-TW" dirty="0"/>
              <a:t>XFAs from </a:t>
            </a:r>
            <a:r>
              <a:rPr lang="en-US" altLang="zh-TW" dirty="0" smtClean="0"/>
              <a:t>Regex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Compile to XFA</a:t>
            </a:r>
          </a:p>
          <a:p>
            <a:pPr lvl="1"/>
            <a:r>
              <a:rPr lang="en-US" altLang="zh-TW" dirty="0" smtClean="0"/>
              <a:t>From parse trees to NXFAs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4" y="2852936"/>
            <a:ext cx="4401937" cy="319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781" y="3356992"/>
            <a:ext cx="4019392" cy="257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592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Build </a:t>
            </a:r>
            <a:r>
              <a:rPr lang="en-US" altLang="zh-TW" dirty="0"/>
              <a:t>XFAs from </a:t>
            </a:r>
            <a:r>
              <a:rPr lang="en-US" altLang="zh-TW" dirty="0" smtClean="0"/>
              <a:t>Regex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Compile to XFA</a:t>
            </a:r>
          </a:p>
          <a:p>
            <a:pPr lvl="1"/>
            <a:r>
              <a:rPr lang="en-US" altLang="zh-TW" dirty="0" smtClean="0"/>
              <a:t>From parse trees to NXFAs</a:t>
            </a:r>
          </a:p>
          <a:p>
            <a:r>
              <a:rPr lang="en-US" altLang="zh-TW" dirty="0" smtClean="0"/>
              <a:t>Ex : .*</a:t>
            </a:r>
            <a:r>
              <a:rPr lang="en-US" altLang="zh-TW" dirty="0" err="1" smtClean="0"/>
              <a:t>ab</a:t>
            </a:r>
            <a:r>
              <a:rPr lang="en-US" altLang="zh-TW" dirty="0" smtClean="0"/>
              <a:t>[^a]{1} =&gt; .*</a:t>
            </a:r>
            <a:r>
              <a:rPr lang="en-US" altLang="zh-TW" dirty="0" err="1" smtClean="0"/>
              <a:t>ab</a:t>
            </a:r>
            <a:r>
              <a:rPr lang="en-US" altLang="zh-TW" dirty="0" smtClean="0">
                <a:solidFill>
                  <a:srgbClr val="FF0000"/>
                </a:solidFill>
              </a:rPr>
              <a:t>#</a:t>
            </a:r>
            <a:r>
              <a:rPr lang="en-US" altLang="zh-TW" dirty="0" smtClean="0"/>
              <a:t>[^a]{1}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14</a:t>
            </a:fld>
            <a:endParaRPr lang="zh-TW" altLang="en-US"/>
          </a:p>
        </p:txBody>
      </p:sp>
      <p:grpSp>
        <p:nvGrpSpPr>
          <p:cNvPr id="31" name="群組 30"/>
          <p:cNvGrpSpPr/>
          <p:nvPr/>
        </p:nvGrpSpPr>
        <p:grpSpPr>
          <a:xfrm>
            <a:off x="104825" y="2780928"/>
            <a:ext cx="3099023" cy="4068452"/>
            <a:chOff x="392857" y="2492896"/>
            <a:chExt cx="3099023" cy="4068452"/>
          </a:xfrm>
        </p:grpSpPr>
        <p:sp>
          <p:nvSpPr>
            <p:cNvPr id="5" name="橢圓 4"/>
            <p:cNvSpPr/>
            <p:nvPr/>
          </p:nvSpPr>
          <p:spPr>
            <a:xfrm>
              <a:off x="2123728" y="2492896"/>
              <a:ext cx="504056" cy="50405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dirty="0"/>
                <a:t>＃</a:t>
              </a:r>
            </a:p>
          </p:txBody>
        </p:sp>
        <p:sp>
          <p:nvSpPr>
            <p:cNvPr id="8" name="橢圓 7"/>
            <p:cNvSpPr/>
            <p:nvPr/>
          </p:nvSpPr>
          <p:spPr>
            <a:xfrm>
              <a:off x="1331640" y="3212976"/>
              <a:ext cx="504056" cy="50405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‧</a:t>
              </a:r>
              <a:endParaRPr lang="zh-TW" altLang="en-US" dirty="0"/>
            </a:p>
          </p:txBody>
        </p:sp>
        <p:sp>
          <p:nvSpPr>
            <p:cNvPr id="9" name="橢圓 8"/>
            <p:cNvSpPr/>
            <p:nvPr/>
          </p:nvSpPr>
          <p:spPr>
            <a:xfrm>
              <a:off x="827584" y="4221088"/>
              <a:ext cx="504056" cy="50405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‧</a:t>
              </a:r>
              <a:endParaRPr lang="zh-TW" altLang="en-US" dirty="0"/>
            </a:p>
          </p:txBody>
        </p:sp>
        <p:sp>
          <p:nvSpPr>
            <p:cNvPr id="10" name="橢圓 9"/>
            <p:cNvSpPr/>
            <p:nvPr/>
          </p:nvSpPr>
          <p:spPr>
            <a:xfrm>
              <a:off x="395536" y="5186697"/>
              <a:ext cx="504056" cy="50405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/>
                <a:t>＊</a:t>
              </a:r>
              <a:endParaRPr lang="zh-TW" altLang="en-US" dirty="0"/>
            </a:p>
          </p:txBody>
        </p:sp>
        <p:sp>
          <p:nvSpPr>
            <p:cNvPr id="11" name="橢圓 10"/>
            <p:cNvSpPr/>
            <p:nvPr/>
          </p:nvSpPr>
          <p:spPr>
            <a:xfrm>
              <a:off x="1259632" y="5186697"/>
              <a:ext cx="504056" cy="50405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/>
                <a:t>ａ</a:t>
              </a:r>
              <a:endParaRPr lang="zh-TW" altLang="en-US" dirty="0"/>
            </a:p>
          </p:txBody>
        </p:sp>
        <p:sp>
          <p:nvSpPr>
            <p:cNvPr id="12" name="橢圓 11"/>
            <p:cNvSpPr/>
            <p:nvPr/>
          </p:nvSpPr>
          <p:spPr>
            <a:xfrm>
              <a:off x="1835696" y="4221088"/>
              <a:ext cx="504056" cy="50405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/>
                <a:t>ｂ</a:t>
              </a:r>
              <a:endParaRPr lang="en-US" altLang="zh-TW" dirty="0" smtClean="0"/>
            </a:p>
          </p:txBody>
        </p:sp>
        <p:sp>
          <p:nvSpPr>
            <p:cNvPr id="13" name="橢圓 12"/>
            <p:cNvSpPr/>
            <p:nvPr/>
          </p:nvSpPr>
          <p:spPr>
            <a:xfrm>
              <a:off x="392857" y="6057292"/>
              <a:ext cx="504056" cy="50405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latin typeface="Times New Roman"/>
                  <a:cs typeface="Times New Roman"/>
                </a:rPr>
                <a:t>∑</a:t>
              </a:r>
              <a:endParaRPr lang="zh-TW" altLang="en-US" dirty="0"/>
            </a:p>
          </p:txBody>
        </p:sp>
        <p:sp>
          <p:nvSpPr>
            <p:cNvPr id="14" name="橢圓 13"/>
            <p:cNvSpPr/>
            <p:nvPr/>
          </p:nvSpPr>
          <p:spPr>
            <a:xfrm>
              <a:off x="2987824" y="3212976"/>
              <a:ext cx="504056" cy="50405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pc="-100" dirty="0" smtClean="0"/>
                <a:t>{1}</a:t>
              </a:r>
              <a:endParaRPr lang="zh-TW" altLang="en-US" spc="-100" dirty="0"/>
            </a:p>
          </p:txBody>
        </p:sp>
        <p:sp>
          <p:nvSpPr>
            <p:cNvPr id="15" name="橢圓 14"/>
            <p:cNvSpPr/>
            <p:nvPr/>
          </p:nvSpPr>
          <p:spPr>
            <a:xfrm>
              <a:off x="2987824" y="4221088"/>
              <a:ext cx="504056" cy="50405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spc="-100" dirty="0" smtClean="0">
                  <a:latin typeface="Times New Roman" pitchFamily="18" charset="0"/>
                  <a:cs typeface="Times New Roman" pitchFamily="18" charset="0"/>
                </a:rPr>
                <a:t>[^a]</a:t>
              </a:r>
              <a:endParaRPr lang="zh-TW" altLang="en-US" sz="1200" spc="-1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直線單箭頭接點 6"/>
            <p:cNvCxnSpPr>
              <a:stCxn id="10" idx="4"/>
              <a:endCxn id="13" idx="0"/>
            </p:cNvCxnSpPr>
            <p:nvPr/>
          </p:nvCxnSpPr>
          <p:spPr>
            <a:xfrm flipH="1">
              <a:off x="644885" y="5690753"/>
              <a:ext cx="2679" cy="3665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單箭頭接點 17"/>
            <p:cNvCxnSpPr>
              <a:stCxn id="9" idx="3"/>
              <a:endCxn id="10" idx="0"/>
            </p:cNvCxnSpPr>
            <p:nvPr/>
          </p:nvCxnSpPr>
          <p:spPr>
            <a:xfrm flipH="1">
              <a:off x="647564" y="4651327"/>
              <a:ext cx="253837" cy="5353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單箭頭接點 19"/>
            <p:cNvCxnSpPr>
              <a:stCxn id="9" idx="5"/>
              <a:endCxn id="11" idx="0"/>
            </p:cNvCxnSpPr>
            <p:nvPr/>
          </p:nvCxnSpPr>
          <p:spPr>
            <a:xfrm>
              <a:off x="1257823" y="4651327"/>
              <a:ext cx="253837" cy="5353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>
              <a:stCxn id="8" idx="3"/>
              <a:endCxn id="9" idx="0"/>
            </p:cNvCxnSpPr>
            <p:nvPr/>
          </p:nvCxnSpPr>
          <p:spPr>
            <a:xfrm flipH="1">
              <a:off x="1079612" y="3643215"/>
              <a:ext cx="325845" cy="57787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單箭頭接點 23"/>
            <p:cNvCxnSpPr>
              <a:stCxn id="8" idx="5"/>
              <a:endCxn id="12" idx="0"/>
            </p:cNvCxnSpPr>
            <p:nvPr/>
          </p:nvCxnSpPr>
          <p:spPr>
            <a:xfrm>
              <a:off x="1761879" y="3643215"/>
              <a:ext cx="325845" cy="57787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線單箭頭接點 25"/>
            <p:cNvCxnSpPr>
              <a:stCxn id="5" idx="3"/>
              <a:endCxn id="8" idx="0"/>
            </p:cNvCxnSpPr>
            <p:nvPr/>
          </p:nvCxnSpPr>
          <p:spPr>
            <a:xfrm flipH="1">
              <a:off x="1583668" y="2923135"/>
              <a:ext cx="613877" cy="2898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線單箭頭接點 27"/>
            <p:cNvCxnSpPr>
              <a:stCxn id="5" idx="5"/>
              <a:endCxn id="14" idx="0"/>
            </p:cNvCxnSpPr>
            <p:nvPr/>
          </p:nvCxnSpPr>
          <p:spPr>
            <a:xfrm>
              <a:off x="2553967" y="2923135"/>
              <a:ext cx="685885" cy="2898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線單箭頭接點 29"/>
            <p:cNvCxnSpPr>
              <a:stCxn id="14" idx="4"/>
              <a:endCxn id="15" idx="0"/>
            </p:cNvCxnSpPr>
            <p:nvPr/>
          </p:nvCxnSpPr>
          <p:spPr>
            <a:xfrm>
              <a:off x="3239852" y="3717032"/>
              <a:ext cx="0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4" name="群組 73"/>
          <p:cNvGrpSpPr/>
          <p:nvPr/>
        </p:nvGrpSpPr>
        <p:grpSpPr>
          <a:xfrm>
            <a:off x="4249881" y="2098123"/>
            <a:ext cx="4138543" cy="4715253"/>
            <a:chOff x="4283968" y="1414517"/>
            <a:chExt cx="4138543" cy="4715253"/>
          </a:xfrm>
        </p:grpSpPr>
        <p:sp>
          <p:nvSpPr>
            <p:cNvPr id="34" name="橢圓 33"/>
            <p:cNvSpPr/>
            <p:nvPr/>
          </p:nvSpPr>
          <p:spPr>
            <a:xfrm>
              <a:off x="6942323" y="3104059"/>
              <a:ext cx="504056" cy="50405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  <p:sp>
          <p:nvSpPr>
            <p:cNvPr id="35" name="橢圓 34"/>
            <p:cNvSpPr/>
            <p:nvPr/>
          </p:nvSpPr>
          <p:spPr>
            <a:xfrm>
              <a:off x="6942323" y="4220183"/>
              <a:ext cx="504056" cy="50405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2</a:t>
              </a:r>
              <a:endParaRPr lang="zh-TW" altLang="en-US" dirty="0"/>
            </a:p>
          </p:txBody>
        </p:sp>
        <p:sp>
          <p:nvSpPr>
            <p:cNvPr id="36" name="橢圓 35"/>
            <p:cNvSpPr/>
            <p:nvPr/>
          </p:nvSpPr>
          <p:spPr>
            <a:xfrm>
              <a:off x="5703776" y="2276872"/>
              <a:ext cx="504056" cy="50405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0</a:t>
              </a:r>
              <a:endParaRPr lang="zh-TW" altLang="en-US" dirty="0"/>
            </a:p>
          </p:txBody>
        </p:sp>
        <p:sp>
          <p:nvSpPr>
            <p:cNvPr id="37" name="橢圓 36"/>
            <p:cNvSpPr/>
            <p:nvPr/>
          </p:nvSpPr>
          <p:spPr>
            <a:xfrm>
              <a:off x="4932040" y="3556012"/>
              <a:ext cx="504056" cy="50405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3</a:t>
              </a:r>
              <a:endParaRPr lang="zh-TW" altLang="en-US" dirty="0"/>
            </a:p>
          </p:txBody>
        </p:sp>
        <p:sp>
          <p:nvSpPr>
            <p:cNvPr id="38" name="橢圓 37"/>
            <p:cNvSpPr/>
            <p:nvPr/>
          </p:nvSpPr>
          <p:spPr>
            <a:xfrm>
              <a:off x="5703776" y="4939359"/>
              <a:ext cx="504056" cy="504056"/>
            </a:xfrm>
            <a:prstGeom prst="ellipse">
              <a:avLst/>
            </a:prstGeom>
            <a:ln w="76200" cmpd="dbl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4</a:t>
              </a:r>
              <a:endParaRPr lang="zh-TW" altLang="en-US" dirty="0"/>
            </a:p>
          </p:txBody>
        </p:sp>
        <p:cxnSp>
          <p:nvCxnSpPr>
            <p:cNvPr id="33" name="直線單箭頭接點 32"/>
            <p:cNvCxnSpPr>
              <a:endCxn id="36" idx="1"/>
            </p:cNvCxnSpPr>
            <p:nvPr/>
          </p:nvCxnSpPr>
          <p:spPr>
            <a:xfrm>
              <a:off x="5292080" y="2060848"/>
              <a:ext cx="485513" cy="2898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線單箭頭接點 39"/>
            <p:cNvCxnSpPr>
              <a:stCxn id="36" idx="5"/>
              <a:endCxn id="34" idx="1"/>
            </p:cNvCxnSpPr>
            <p:nvPr/>
          </p:nvCxnSpPr>
          <p:spPr>
            <a:xfrm>
              <a:off x="6134015" y="2707111"/>
              <a:ext cx="882125" cy="4707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線單箭頭接點 41"/>
            <p:cNvCxnSpPr>
              <a:stCxn id="34" idx="4"/>
              <a:endCxn id="35" idx="0"/>
            </p:cNvCxnSpPr>
            <p:nvPr/>
          </p:nvCxnSpPr>
          <p:spPr>
            <a:xfrm>
              <a:off x="7194351" y="3608115"/>
              <a:ext cx="0" cy="6120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線單箭頭接點 43"/>
            <p:cNvCxnSpPr>
              <a:stCxn id="35" idx="3"/>
              <a:endCxn id="38" idx="6"/>
            </p:cNvCxnSpPr>
            <p:nvPr/>
          </p:nvCxnSpPr>
          <p:spPr>
            <a:xfrm flipH="1">
              <a:off x="6207832" y="4650422"/>
              <a:ext cx="808308" cy="5409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線單箭頭接點 45"/>
            <p:cNvCxnSpPr>
              <a:stCxn id="36" idx="3"/>
              <a:endCxn id="37" idx="0"/>
            </p:cNvCxnSpPr>
            <p:nvPr/>
          </p:nvCxnSpPr>
          <p:spPr>
            <a:xfrm flipH="1">
              <a:off x="5184068" y="2707111"/>
              <a:ext cx="593525" cy="8489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單箭頭接點 47"/>
            <p:cNvCxnSpPr>
              <a:stCxn id="37" idx="4"/>
              <a:endCxn id="38" idx="1"/>
            </p:cNvCxnSpPr>
            <p:nvPr/>
          </p:nvCxnSpPr>
          <p:spPr>
            <a:xfrm>
              <a:off x="5184068" y="4060068"/>
              <a:ext cx="593525" cy="9531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弧形接點 49"/>
            <p:cNvCxnSpPr>
              <a:stCxn id="36" idx="0"/>
              <a:endCxn id="36" idx="7"/>
            </p:cNvCxnSpPr>
            <p:nvPr/>
          </p:nvCxnSpPr>
          <p:spPr>
            <a:xfrm rot="16200000" flipH="1">
              <a:off x="6008000" y="2224675"/>
              <a:ext cx="73817" cy="178211"/>
            </a:xfrm>
            <a:prstGeom prst="curvedConnector3">
              <a:avLst>
                <a:gd name="adj1" fmla="val -309685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弧形接點 54"/>
            <p:cNvCxnSpPr>
              <a:stCxn id="37" idx="1"/>
              <a:endCxn id="37" idx="3"/>
            </p:cNvCxnSpPr>
            <p:nvPr/>
          </p:nvCxnSpPr>
          <p:spPr>
            <a:xfrm rot="16200000" flipH="1">
              <a:off x="4827646" y="3808040"/>
              <a:ext cx="356422" cy="12700"/>
            </a:xfrm>
            <a:prstGeom prst="curvedConnector5">
              <a:avLst>
                <a:gd name="adj1" fmla="val -64137"/>
                <a:gd name="adj2" fmla="val -2943764"/>
                <a:gd name="adj3" fmla="val 164137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弧形接點 57"/>
            <p:cNvCxnSpPr>
              <a:stCxn id="38" idx="2"/>
              <a:endCxn id="38" idx="4"/>
            </p:cNvCxnSpPr>
            <p:nvPr/>
          </p:nvCxnSpPr>
          <p:spPr>
            <a:xfrm rot="10800000" flipH="1" flipV="1">
              <a:off x="5703776" y="5191387"/>
              <a:ext cx="252028" cy="252028"/>
            </a:xfrm>
            <a:prstGeom prst="curvedConnector4">
              <a:avLst>
                <a:gd name="adj1" fmla="val -90704"/>
                <a:gd name="adj2" fmla="val 190704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文字方塊 60"/>
            <p:cNvSpPr txBox="1"/>
            <p:nvPr/>
          </p:nvSpPr>
          <p:spPr>
            <a:xfrm>
              <a:off x="4986426" y="1414517"/>
              <a:ext cx="73770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TW" spc="-100" dirty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altLang="zh-TW" spc="-100" dirty="0" smtClean="0">
                  <a:latin typeface="Times New Roman" pitchFamily="18" charset="0"/>
                  <a:cs typeface="Times New Roman" pitchFamily="18" charset="0"/>
                </a:rPr>
                <a:t>it = 0</a:t>
              </a:r>
            </a:p>
            <a:p>
              <a:r>
                <a:rPr lang="en-US" altLang="zh-TW" spc="-100" dirty="0" err="1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altLang="zh-TW" spc="-100" dirty="0" err="1" smtClean="0">
                  <a:latin typeface="Times New Roman" pitchFamily="18" charset="0"/>
                  <a:cs typeface="Times New Roman" pitchFamily="18" charset="0"/>
                </a:rPr>
                <a:t>nt</a:t>
              </a:r>
              <a:r>
                <a:rPr lang="en-US" altLang="zh-TW" spc="-100" dirty="0" smtClean="0">
                  <a:latin typeface="Times New Roman" pitchFamily="18" charset="0"/>
                  <a:cs typeface="Times New Roman" pitchFamily="18" charset="0"/>
                </a:rPr>
                <a:t> = 0</a:t>
              </a:r>
              <a:endParaRPr lang="zh-TW" altLang="en-US" spc="-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文字方塊 63"/>
            <p:cNvSpPr txBox="1"/>
            <p:nvPr/>
          </p:nvSpPr>
          <p:spPr>
            <a:xfrm>
              <a:off x="5868144" y="1691516"/>
              <a:ext cx="34977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dirty="0">
                  <a:latin typeface="Times New Roman" pitchFamily="18" charset="0"/>
                  <a:cs typeface="Times New Roman" pitchFamily="18" charset="0"/>
                </a:rPr>
                <a:t>∑</a:t>
              </a:r>
            </a:p>
          </p:txBody>
        </p:sp>
        <p:sp>
          <p:nvSpPr>
            <p:cNvPr id="65" name="文字方塊 64"/>
            <p:cNvSpPr txBox="1"/>
            <p:nvPr/>
          </p:nvSpPr>
          <p:spPr>
            <a:xfrm>
              <a:off x="6431447" y="2573161"/>
              <a:ext cx="28725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 smtClean="0">
                  <a:latin typeface="Times New Roman"/>
                  <a:cs typeface="Times New Roman"/>
                </a:rPr>
                <a:t>a</a:t>
              </a:r>
              <a:endParaRPr lang="zh-TW" altLang="en-US" dirty="0"/>
            </a:p>
          </p:txBody>
        </p:sp>
        <p:sp>
          <p:nvSpPr>
            <p:cNvPr id="66" name="文字方塊 65"/>
            <p:cNvSpPr txBox="1"/>
            <p:nvPr/>
          </p:nvSpPr>
          <p:spPr>
            <a:xfrm>
              <a:off x="7164288" y="3707740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 smtClean="0">
                  <a:latin typeface="Times New Roman"/>
                  <a:cs typeface="Times New Roman"/>
                </a:rPr>
                <a:t>b</a:t>
              </a:r>
              <a:endParaRPr lang="zh-TW" altLang="en-US" dirty="0"/>
            </a:p>
          </p:txBody>
        </p:sp>
        <p:sp>
          <p:nvSpPr>
            <p:cNvPr id="67" name="文字方塊 66"/>
            <p:cNvSpPr txBox="1"/>
            <p:nvPr/>
          </p:nvSpPr>
          <p:spPr>
            <a:xfrm>
              <a:off x="4283968" y="3623374"/>
              <a:ext cx="34977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dirty="0">
                  <a:latin typeface="Times New Roman" pitchFamily="18" charset="0"/>
                  <a:cs typeface="Times New Roman" pitchFamily="18" charset="0"/>
                </a:rPr>
                <a:t>∑</a:t>
              </a:r>
            </a:p>
          </p:txBody>
        </p:sp>
        <p:sp>
          <p:nvSpPr>
            <p:cNvPr id="68" name="文字方塊 67"/>
            <p:cNvSpPr txBox="1"/>
            <p:nvPr/>
          </p:nvSpPr>
          <p:spPr>
            <a:xfrm>
              <a:off x="5065912" y="5474729"/>
              <a:ext cx="5501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 smtClean="0">
                  <a:latin typeface="Times New Roman" pitchFamily="18" charset="0"/>
                  <a:cs typeface="Times New Roman" pitchFamily="18" charset="0"/>
                </a:rPr>
                <a:t>[^a]</a:t>
              </a:r>
              <a:endParaRPr lang="zh-TW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文字方塊 68"/>
            <p:cNvSpPr txBox="1"/>
            <p:nvPr/>
          </p:nvSpPr>
          <p:spPr>
            <a:xfrm>
              <a:off x="5292080" y="2843644"/>
              <a:ext cx="2808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altLang="zh-TW" dirty="0" smtClean="0">
                  <a:latin typeface="Times New Roman" pitchFamily="18" charset="0"/>
                  <a:cs typeface="Times New Roman" pitchFamily="18" charset="0"/>
                </a:rPr>
                <a:t>ε</a:t>
              </a:r>
              <a:endParaRPr lang="zh-TW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文字方塊 69"/>
            <p:cNvSpPr txBox="1"/>
            <p:nvPr/>
          </p:nvSpPr>
          <p:spPr>
            <a:xfrm>
              <a:off x="5220072" y="4355812"/>
              <a:ext cx="2808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altLang="zh-TW" dirty="0" smtClean="0">
                  <a:latin typeface="Times New Roman" pitchFamily="18" charset="0"/>
                  <a:cs typeface="Times New Roman" pitchFamily="18" charset="0"/>
                </a:rPr>
                <a:t>ε</a:t>
              </a:r>
              <a:endParaRPr lang="zh-TW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文字方塊 70"/>
            <p:cNvSpPr txBox="1"/>
            <p:nvPr/>
          </p:nvSpPr>
          <p:spPr>
            <a:xfrm>
              <a:off x="6588224" y="4766342"/>
              <a:ext cx="2808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altLang="zh-TW" dirty="0" smtClean="0">
                  <a:latin typeface="Times New Roman" pitchFamily="18" charset="0"/>
                  <a:cs typeface="Times New Roman" pitchFamily="18" charset="0"/>
                </a:rPr>
                <a:t>ε</a:t>
              </a:r>
              <a:endParaRPr lang="zh-TW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文字方塊 71"/>
            <p:cNvSpPr txBox="1"/>
            <p:nvPr/>
          </p:nvSpPr>
          <p:spPr>
            <a:xfrm>
              <a:off x="4659598" y="5178597"/>
              <a:ext cx="72648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TW" dirty="0" err="1" smtClean="0">
                  <a:latin typeface="Times New Roman" pitchFamily="18" charset="0"/>
                  <a:cs typeface="Times New Roman" pitchFamily="18" charset="0"/>
                </a:rPr>
                <a:t>cnt</a:t>
              </a:r>
              <a:r>
                <a:rPr lang="en-US" altLang="zh-TW" dirty="0" smtClean="0">
                  <a:latin typeface="Times New Roman" pitchFamily="18" charset="0"/>
                  <a:cs typeface="Times New Roman" pitchFamily="18" charset="0"/>
                </a:rPr>
                <a:t>++</a:t>
              </a:r>
              <a:endParaRPr lang="zh-TW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矩形圖說文字 61"/>
            <p:cNvSpPr/>
            <p:nvPr/>
          </p:nvSpPr>
          <p:spPr>
            <a:xfrm>
              <a:off x="5622359" y="5844061"/>
              <a:ext cx="2800152" cy="285709"/>
            </a:xfrm>
            <a:prstGeom prst="wedgeRectCallout">
              <a:avLst>
                <a:gd name="adj1" fmla="val -31417"/>
                <a:gd name="adj2" fmla="val -202538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pc="-100" dirty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pc="-100" dirty="0" smtClean="0">
                  <a:latin typeface="Times New Roman" pitchFamily="18" charset="0"/>
                  <a:cs typeface="Times New Roman" pitchFamily="18" charset="0"/>
                </a:rPr>
                <a:t>f (bit == 1 &amp;&amp; </a:t>
              </a:r>
              <a:r>
                <a:rPr lang="en-US" altLang="zh-TW" spc="-100" dirty="0" err="1" smtClean="0">
                  <a:latin typeface="Times New Roman" pitchFamily="18" charset="0"/>
                  <a:cs typeface="Times New Roman" pitchFamily="18" charset="0"/>
                </a:rPr>
                <a:t>cnt</a:t>
              </a:r>
              <a:r>
                <a:rPr lang="en-US" altLang="zh-TW" spc="-100" dirty="0" smtClean="0">
                  <a:latin typeface="Times New Roman" pitchFamily="18" charset="0"/>
                  <a:cs typeface="Times New Roman" pitchFamily="18" charset="0"/>
                </a:rPr>
                <a:t> = 1) accept();</a:t>
              </a:r>
              <a:endParaRPr lang="zh-TW" altLang="en-US" spc="-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文字方塊 75"/>
            <p:cNvSpPr txBox="1"/>
            <p:nvPr/>
          </p:nvSpPr>
          <p:spPr>
            <a:xfrm>
              <a:off x="6888839" y="4837712"/>
              <a:ext cx="78899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altLang="zh-TW" dirty="0" smtClean="0">
                  <a:latin typeface="Times New Roman" pitchFamily="18" charset="0"/>
                  <a:cs typeface="Times New Roman" pitchFamily="18" charset="0"/>
                </a:rPr>
                <a:t>it = 1</a:t>
              </a:r>
              <a:endParaRPr lang="zh-TW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5" name="向右箭號 74"/>
          <p:cNvSpPr/>
          <p:nvPr/>
        </p:nvSpPr>
        <p:spPr>
          <a:xfrm>
            <a:off x="3635896" y="4581128"/>
            <a:ext cx="432048" cy="363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107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Build </a:t>
            </a:r>
            <a:r>
              <a:rPr lang="en-US" altLang="zh-TW" dirty="0"/>
              <a:t>XFAs from </a:t>
            </a:r>
            <a:r>
              <a:rPr lang="en-US" altLang="zh-TW" dirty="0" smtClean="0"/>
              <a:t>Regex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Compile to XFA</a:t>
            </a:r>
          </a:p>
          <a:p>
            <a:pPr lvl="1"/>
            <a:r>
              <a:rPr lang="en-US" altLang="zh-TW" dirty="0" smtClean="0"/>
              <a:t>From parse trees to NXFAs</a:t>
            </a:r>
          </a:p>
          <a:p>
            <a:r>
              <a:rPr lang="en-US" altLang="zh-TW" dirty="0" smtClean="0"/>
              <a:t>Ex : .*</a:t>
            </a:r>
            <a:r>
              <a:rPr lang="en-US" altLang="zh-TW" dirty="0" err="1" smtClean="0"/>
              <a:t>ab</a:t>
            </a:r>
            <a:r>
              <a:rPr lang="en-US" altLang="zh-TW" dirty="0" smtClean="0"/>
              <a:t>[^a]{1} =&gt; .*</a:t>
            </a:r>
            <a:r>
              <a:rPr lang="en-US" altLang="zh-TW" dirty="0" err="1" smtClean="0"/>
              <a:t>ab</a:t>
            </a:r>
            <a:r>
              <a:rPr lang="en-US" altLang="zh-TW" dirty="0" smtClean="0">
                <a:solidFill>
                  <a:srgbClr val="FF0000"/>
                </a:solidFill>
              </a:rPr>
              <a:t>#</a:t>
            </a:r>
            <a:r>
              <a:rPr lang="en-US" altLang="zh-TW" dirty="0" smtClean="0"/>
              <a:t>[^a]{1}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15</a:t>
            </a:fld>
            <a:endParaRPr lang="zh-TW" altLang="en-US"/>
          </a:p>
        </p:txBody>
      </p:sp>
      <p:grpSp>
        <p:nvGrpSpPr>
          <p:cNvPr id="74" name="群組 73"/>
          <p:cNvGrpSpPr/>
          <p:nvPr/>
        </p:nvGrpSpPr>
        <p:grpSpPr>
          <a:xfrm>
            <a:off x="4249881" y="2098123"/>
            <a:ext cx="4138543" cy="4715253"/>
            <a:chOff x="4283968" y="1414517"/>
            <a:chExt cx="4138543" cy="4715253"/>
          </a:xfrm>
        </p:grpSpPr>
        <p:sp>
          <p:nvSpPr>
            <p:cNvPr id="34" name="橢圓 33"/>
            <p:cNvSpPr/>
            <p:nvPr/>
          </p:nvSpPr>
          <p:spPr>
            <a:xfrm>
              <a:off x="6942323" y="3104059"/>
              <a:ext cx="504056" cy="50405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  <p:sp>
          <p:nvSpPr>
            <p:cNvPr id="35" name="橢圓 34"/>
            <p:cNvSpPr/>
            <p:nvPr/>
          </p:nvSpPr>
          <p:spPr>
            <a:xfrm>
              <a:off x="6942323" y="4220183"/>
              <a:ext cx="504056" cy="50405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2</a:t>
              </a:r>
              <a:endParaRPr lang="zh-TW" altLang="en-US" dirty="0"/>
            </a:p>
          </p:txBody>
        </p:sp>
        <p:sp>
          <p:nvSpPr>
            <p:cNvPr id="36" name="橢圓 35"/>
            <p:cNvSpPr/>
            <p:nvPr/>
          </p:nvSpPr>
          <p:spPr>
            <a:xfrm>
              <a:off x="5703776" y="2276872"/>
              <a:ext cx="504056" cy="50405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0</a:t>
              </a:r>
              <a:endParaRPr lang="zh-TW" altLang="en-US" dirty="0"/>
            </a:p>
          </p:txBody>
        </p:sp>
        <p:sp>
          <p:nvSpPr>
            <p:cNvPr id="37" name="橢圓 36"/>
            <p:cNvSpPr/>
            <p:nvPr/>
          </p:nvSpPr>
          <p:spPr>
            <a:xfrm>
              <a:off x="4932040" y="3556012"/>
              <a:ext cx="504056" cy="50405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3</a:t>
              </a:r>
              <a:endParaRPr lang="zh-TW" altLang="en-US" dirty="0"/>
            </a:p>
          </p:txBody>
        </p:sp>
        <p:sp>
          <p:nvSpPr>
            <p:cNvPr id="38" name="橢圓 37"/>
            <p:cNvSpPr/>
            <p:nvPr/>
          </p:nvSpPr>
          <p:spPr>
            <a:xfrm>
              <a:off x="5703776" y="4939359"/>
              <a:ext cx="504056" cy="504056"/>
            </a:xfrm>
            <a:prstGeom prst="ellipse">
              <a:avLst/>
            </a:prstGeom>
            <a:ln w="76200" cmpd="dbl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4</a:t>
              </a:r>
              <a:endParaRPr lang="zh-TW" altLang="en-US" dirty="0"/>
            </a:p>
          </p:txBody>
        </p:sp>
        <p:cxnSp>
          <p:nvCxnSpPr>
            <p:cNvPr id="33" name="直線單箭頭接點 32"/>
            <p:cNvCxnSpPr>
              <a:endCxn id="36" idx="1"/>
            </p:cNvCxnSpPr>
            <p:nvPr/>
          </p:nvCxnSpPr>
          <p:spPr>
            <a:xfrm>
              <a:off x="5292080" y="2060848"/>
              <a:ext cx="485513" cy="2898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線單箭頭接點 39"/>
            <p:cNvCxnSpPr>
              <a:stCxn id="36" idx="5"/>
              <a:endCxn id="34" idx="1"/>
            </p:cNvCxnSpPr>
            <p:nvPr/>
          </p:nvCxnSpPr>
          <p:spPr>
            <a:xfrm>
              <a:off x="6134015" y="2707111"/>
              <a:ext cx="882125" cy="4707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線單箭頭接點 41"/>
            <p:cNvCxnSpPr>
              <a:stCxn id="34" idx="4"/>
              <a:endCxn id="35" idx="0"/>
            </p:cNvCxnSpPr>
            <p:nvPr/>
          </p:nvCxnSpPr>
          <p:spPr>
            <a:xfrm>
              <a:off x="7194351" y="3608115"/>
              <a:ext cx="0" cy="6120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線單箭頭接點 43"/>
            <p:cNvCxnSpPr>
              <a:stCxn id="35" idx="3"/>
              <a:endCxn id="38" idx="6"/>
            </p:cNvCxnSpPr>
            <p:nvPr/>
          </p:nvCxnSpPr>
          <p:spPr>
            <a:xfrm flipH="1">
              <a:off x="6207832" y="4650422"/>
              <a:ext cx="808308" cy="5409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線單箭頭接點 45"/>
            <p:cNvCxnSpPr>
              <a:stCxn id="36" idx="3"/>
              <a:endCxn id="37" idx="0"/>
            </p:cNvCxnSpPr>
            <p:nvPr/>
          </p:nvCxnSpPr>
          <p:spPr>
            <a:xfrm flipH="1">
              <a:off x="5184068" y="2707111"/>
              <a:ext cx="593525" cy="8489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單箭頭接點 47"/>
            <p:cNvCxnSpPr>
              <a:stCxn id="37" idx="4"/>
              <a:endCxn id="38" idx="1"/>
            </p:cNvCxnSpPr>
            <p:nvPr/>
          </p:nvCxnSpPr>
          <p:spPr>
            <a:xfrm>
              <a:off x="5184068" y="4060068"/>
              <a:ext cx="593525" cy="9531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弧形接點 49"/>
            <p:cNvCxnSpPr>
              <a:stCxn id="36" idx="0"/>
              <a:endCxn id="36" idx="7"/>
            </p:cNvCxnSpPr>
            <p:nvPr/>
          </p:nvCxnSpPr>
          <p:spPr>
            <a:xfrm rot="16200000" flipH="1">
              <a:off x="6008000" y="2224675"/>
              <a:ext cx="73817" cy="178211"/>
            </a:xfrm>
            <a:prstGeom prst="curvedConnector3">
              <a:avLst>
                <a:gd name="adj1" fmla="val -309685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弧形接點 54"/>
            <p:cNvCxnSpPr>
              <a:stCxn id="37" idx="1"/>
              <a:endCxn id="37" idx="3"/>
            </p:cNvCxnSpPr>
            <p:nvPr/>
          </p:nvCxnSpPr>
          <p:spPr>
            <a:xfrm rot="16200000" flipH="1">
              <a:off x="4827646" y="3808040"/>
              <a:ext cx="356422" cy="12700"/>
            </a:xfrm>
            <a:prstGeom prst="curvedConnector5">
              <a:avLst>
                <a:gd name="adj1" fmla="val -64137"/>
                <a:gd name="adj2" fmla="val -2943764"/>
                <a:gd name="adj3" fmla="val 164137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弧形接點 57"/>
            <p:cNvCxnSpPr>
              <a:stCxn id="38" idx="2"/>
              <a:endCxn id="38" idx="4"/>
            </p:cNvCxnSpPr>
            <p:nvPr/>
          </p:nvCxnSpPr>
          <p:spPr>
            <a:xfrm rot="10800000" flipH="1" flipV="1">
              <a:off x="5703776" y="5191387"/>
              <a:ext cx="252028" cy="252028"/>
            </a:xfrm>
            <a:prstGeom prst="curvedConnector4">
              <a:avLst>
                <a:gd name="adj1" fmla="val -90704"/>
                <a:gd name="adj2" fmla="val 190704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文字方塊 60"/>
            <p:cNvSpPr txBox="1"/>
            <p:nvPr/>
          </p:nvSpPr>
          <p:spPr>
            <a:xfrm>
              <a:off x="4986426" y="1414517"/>
              <a:ext cx="73770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TW" spc="-100" dirty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altLang="zh-TW" spc="-100" dirty="0" smtClean="0">
                  <a:latin typeface="Times New Roman" pitchFamily="18" charset="0"/>
                  <a:cs typeface="Times New Roman" pitchFamily="18" charset="0"/>
                </a:rPr>
                <a:t>it = 0</a:t>
              </a:r>
            </a:p>
            <a:p>
              <a:r>
                <a:rPr lang="en-US" altLang="zh-TW" spc="-100" dirty="0" err="1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altLang="zh-TW" spc="-100" dirty="0" err="1" smtClean="0">
                  <a:latin typeface="Times New Roman" pitchFamily="18" charset="0"/>
                  <a:cs typeface="Times New Roman" pitchFamily="18" charset="0"/>
                </a:rPr>
                <a:t>nt</a:t>
              </a:r>
              <a:r>
                <a:rPr lang="en-US" altLang="zh-TW" spc="-100" dirty="0" smtClean="0">
                  <a:latin typeface="Times New Roman" pitchFamily="18" charset="0"/>
                  <a:cs typeface="Times New Roman" pitchFamily="18" charset="0"/>
                </a:rPr>
                <a:t> = 0</a:t>
              </a:r>
              <a:endParaRPr lang="zh-TW" altLang="en-US" spc="-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文字方塊 63"/>
            <p:cNvSpPr txBox="1"/>
            <p:nvPr/>
          </p:nvSpPr>
          <p:spPr>
            <a:xfrm>
              <a:off x="5868144" y="1691516"/>
              <a:ext cx="34977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dirty="0">
                  <a:latin typeface="Times New Roman" pitchFamily="18" charset="0"/>
                  <a:cs typeface="Times New Roman" pitchFamily="18" charset="0"/>
                </a:rPr>
                <a:t>∑</a:t>
              </a:r>
            </a:p>
          </p:txBody>
        </p:sp>
        <p:sp>
          <p:nvSpPr>
            <p:cNvPr id="65" name="文字方塊 64"/>
            <p:cNvSpPr txBox="1"/>
            <p:nvPr/>
          </p:nvSpPr>
          <p:spPr>
            <a:xfrm>
              <a:off x="6431447" y="2573161"/>
              <a:ext cx="28725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 smtClean="0">
                  <a:latin typeface="Times New Roman"/>
                  <a:cs typeface="Times New Roman"/>
                </a:rPr>
                <a:t>a</a:t>
              </a:r>
              <a:endParaRPr lang="zh-TW" altLang="en-US" dirty="0"/>
            </a:p>
          </p:txBody>
        </p:sp>
        <p:sp>
          <p:nvSpPr>
            <p:cNvPr id="66" name="文字方塊 65"/>
            <p:cNvSpPr txBox="1"/>
            <p:nvPr/>
          </p:nvSpPr>
          <p:spPr>
            <a:xfrm>
              <a:off x="7164288" y="3707740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 smtClean="0">
                  <a:latin typeface="Times New Roman"/>
                  <a:cs typeface="Times New Roman"/>
                </a:rPr>
                <a:t>b</a:t>
              </a:r>
              <a:endParaRPr lang="zh-TW" altLang="en-US" dirty="0"/>
            </a:p>
          </p:txBody>
        </p:sp>
        <p:sp>
          <p:nvSpPr>
            <p:cNvPr id="67" name="文字方塊 66"/>
            <p:cNvSpPr txBox="1"/>
            <p:nvPr/>
          </p:nvSpPr>
          <p:spPr>
            <a:xfrm>
              <a:off x="4283968" y="3623374"/>
              <a:ext cx="34977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dirty="0">
                  <a:latin typeface="Times New Roman" pitchFamily="18" charset="0"/>
                  <a:cs typeface="Times New Roman" pitchFamily="18" charset="0"/>
                </a:rPr>
                <a:t>∑</a:t>
              </a:r>
            </a:p>
          </p:txBody>
        </p:sp>
        <p:sp>
          <p:nvSpPr>
            <p:cNvPr id="68" name="文字方塊 67"/>
            <p:cNvSpPr txBox="1"/>
            <p:nvPr/>
          </p:nvSpPr>
          <p:spPr>
            <a:xfrm>
              <a:off x="5065912" y="5474729"/>
              <a:ext cx="5501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 smtClean="0">
                  <a:latin typeface="Times New Roman" pitchFamily="18" charset="0"/>
                  <a:cs typeface="Times New Roman" pitchFamily="18" charset="0"/>
                </a:rPr>
                <a:t>[^a]</a:t>
              </a:r>
              <a:endParaRPr lang="zh-TW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文字方塊 68"/>
            <p:cNvSpPr txBox="1"/>
            <p:nvPr/>
          </p:nvSpPr>
          <p:spPr>
            <a:xfrm>
              <a:off x="5292080" y="2843644"/>
              <a:ext cx="2808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altLang="zh-TW" dirty="0" smtClean="0">
                  <a:latin typeface="Times New Roman" pitchFamily="18" charset="0"/>
                  <a:cs typeface="Times New Roman" pitchFamily="18" charset="0"/>
                </a:rPr>
                <a:t>ε</a:t>
              </a:r>
              <a:endParaRPr lang="zh-TW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文字方塊 69"/>
            <p:cNvSpPr txBox="1"/>
            <p:nvPr/>
          </p:nvSpPr>
          <p:spPr>
            <a:xfrm>
              <a:off x="5220072" y="4355812"/>
              <a:ext cx="2808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altLang="zh-TW" dirty="0" smtClean="0">
                  <a:latin typeface="Times New Roman" pitchFamily="18" charset="0"/>
                  <a:cs typeface="Times New Roman" pitchFamily="18" charset="0"/>
                </a:rPr>
                <a:t>ε</a:t>
              </a:r>
              <a:endParaRPr lang="zh-TW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文字方塊 70"/>
            <p:cNvSpPr txBox="1"/>
            <p:nvPr/>
          </p:nvSpPr>
          <p:spPr>
            <a:xfrm>
              <a:off x="6588224" y="4766342"/>
              <a:ext cx="2808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altLang="zh-TW" dirty="0" smtClean="0">
                  <a:latin typeface="Times New Roman" pitchFamily="18" charset="0"/>
                  <a:cs typeface="Times New Roman" pitchFamily="18" charset="0"/>
                </a:rPr>
                <a:t>ε</a:t>
              </a:r>
              <a:endParaRPr lang="zh-TW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文字方塊 71"/>
            <p:cNvSpPr txBox="1"/>
            <p:nvPr/>
          </p:nvSpPr>
          <p:spPr>
            <a:xfrm>
              <a:off x="4659598" y="5178597"/>
              <a:ext cx="72648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TW" dirty="0" err="1" smtClean="0">
                  <a:latin typeface="Times New Roman" pitchFamily="18" charset="0"/>
                  <a:cs typeface="Times New Roman" pitchFamily="18" charset="0"/>
                </a:rPr>
                <a:t>cnt</a:t>
              </a:r>
              <a:r>
                <a:rPr lang="en-US" altLang="zh-TW" dirty="0" smtClean="0">
                  <a:latin typeface="Times New Roman" pitchFamily="18" charset="0"/>
                  <a:cs typeface="Times New Roman" pitchFamily="18" charset="0"/>
                </a:rPr>
                <a:t>++</a:t>
              </a:r>
              <a:endParaRPr lang="zh-TW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矩形圖說文字 61"/>
            <p:cNvSpPr/>
            <p:nvPr/>
          </p:nvSpPr>
          <p:spPr>
            <a:xfrm>
              <a:off x="5622359" y="5844061"/>
              <a:ext cx="2800152" cy="285709"/>
            </a:xfrm>
            <a:prstGeom prst="wedgeRectCallout">
              <a:avLst>
                <a:gd name="adj1" fmla="val -31417"/>
                <a:gd name="adj2" fmla="val -202538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pc="-100" dirty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pc="-100" dirty="0" smtClean="0">
                  <a:latin typeface="Times New Roman" pitchFamily="18" charset="0"/>
                  <a:cs typeface="Times New Roman" pitchFamily="18" charset="0"/>
                </a:rPr>
                <a:t>f (bit == 1 &amp;&amp; </a:t>
              </a:r>
              <a:r>
                <a:rPr lang="en-US" altLang="zh-TW" spc="-100" dirty="0" err="1" smtClean="0">
                  <a:latin typeface="Times New Roman" pitchFamily="18" charset="0"/>
                  <a:cs typeface="Times New Roman" pitchFamily="18" charset="0"/>
                </a:rPr>
                <a:t>cnt</a:t>
              </a:r>
              <a:r>
                <a:rPr lang="en-US" altLang="zh-TW" spc="-100" dirty="0" smtClean="0">
                  <a:latin typeface="Times New Roman" pitchFamily="18" charset="0"/>
                  <a:cs typeface="Times New Roman" pitchFamily="18" charset="0"/>
                </a:rPr>
                <a:t> = 1) accept();</a:t>
              </a:r>
              <a:endParaRPr lang="zh-TW" altLang="en-US" spc="-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文字方塊 75"/>
            <p:cNvSpPr txBox="1"/>
            <p:nvPr/>
          </p:nvSpPr>
          <p:spPr>
            <a:xfrm>
              <a:off x="6888839" y="4837712"/>
              <a:ext cx="78899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altLang="zh-TW" dirty="0" smtClean="0">
                  <a:latin typeface="Times New Roman" pitchFamily="18" charset="0"/>
                  <a:cs typeface="Times New Roman" pitchFamily="18" charset="0"/>
                </a:rPr>
                <a:t>it = 1</a:t>
              </a:r>
              <a:endParaRPr lang="zh-TW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179512" y="2852936"/>
            <a:ext cx="2905125" cy="3933825"/>
            <a:chOff x="611560" y="2636912"/>
            <a:chExt cx="2905125" cy="3933825"/>
          </a:xfrm>
        </p:grpSpPr>
        <p:grpSp>
          <p:nvGrpSpPr>
            <p:cNvPr id="52" name="群組 51"/>
            <p:cNvGrpSpPr/>
            <p:nvPr/>
          </p:nvGrpSpPr>
          <p:grpSpPr>
            <a:xfrm>
              <a:off x="611560" y="2636912"/>
              <a:ext cx="2905125" cy="3933825"/>
              <a:chOff x="226715" y="2519511"/>
              <a:chExt cx="2905125" cy="3933825"/>
            </a:xfrm>
          </p:grpSpPr>
          <p:pic>
            <p:nvPicPr>
              <p:cNvPr id="54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715" y="2519511"/>
                <a:ext cx="2905125" cy="3933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文字方塊 55"/>
                  <p:cNvSpPr txBox="1"/>
                  <p:nvPr/>
                </p:nvSpPr>
                <p:spPr>
                  <a:xfrm>
                    <a:off x="899592" y="4149080"/>
                    <a:ext cx="324036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TW" altLang="en-US" i="1" smtClean="0">
                              <a:latin typeface="Cambria Math"/>
                            </a:rPr>
                            <m:t>𝜀</m:t>
                          </m:r>
                        </m:oMath>
                      </m:oMathPara>
                    </a14:m>
                    <a:endParaRPr lang="zh-TW" altLang="en-US" dirty="0"/>
                  </a:p>
                </p:txBody>
              </p:sp>
            </mc:Choice>
            <mc:Fallback xmlns="">
              <p:sp>
                <p:nvSpPr>
                  <p:cNvPr id="5" name="文字方塊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9592" y="4149080"/>
                    <a:ext cx="324036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3" name="矩形 52"/>
            <p:cNvSpPr/>
            <p:nvPr/>
          </p:nvSpPr>
          <p:spPr>
            <a:xfrm>
              <a:off x="683569" y="5373216"/>
              <a:ext cx="72008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780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Build </a:t>
            </a:r>
            <a:r>
              <a:rPr lang="en-US" altLang="zh-TW" dirty="0"/>
              <a:t>XFAs from </a:t>
            </a:r>
            <a:r>
              <a:rPr lang="en-US" altLang="zh-TW" dirty="0" smtClean="0"/>
              <a:t>Regex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Compile to XFA</a:t>
            </a:r>
          </a:p>
          <a:p>
            <a:pPr lvl="1"/>
            <a:r>
              <a:rPr lang="en-US" altLang="zh-TW" dirty="0" smtClean="0"/>
              <a:t>Alg. 1 : </a:t>
            </a:r>
            <a:r>
              <a:rPr lang="el-GR" altLang="zh-TW" dirty="0" smtClean="0"/>
              <a:t>ε </a:t>
            </a:r>
            <a:r>
              <a:rPr lang="el-GR" altLang="zh-TW" dirty="0"/>
              <a:t>-</a:t>
            </a:r>
            <a:r>
              <a:rPr lang="en-US" altLang="zh-TW" dirty="0"/>
              <a:t>elimination for NXFAs</a:t>
            </a:r>
            <a:endParaRPr lang="en-US" altLang="zh-TW" dirty="0" smtClean="0"/>
          </a:p>
          <a:p>
            <a:pPr marL="411480" lvl="1" indent="0">
              <a:buNone/>
            </a:pPr>
            <a:endParaRPr lang="zh-TW" altLang="en-US" dirty="0"/>
          </a:p>
        </p:txBody>
      </p:sp>
      <p:sp>
        <p:nvSpPr>
          <p:cNvPr id="7" name="向右箭號 6"/>
          <p:cNvSpPr/>
          <p:nvPr/>
        </p:nvSpPr>
        <p:spPr>
          <a:xfrm>
            <a:off x="4067944" y="4149080"/>
            <a:ext cx="57606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16</a:t>
            </a:fld>
            <a:endParaRPr lang="zh-TW" altLang="en-US"/>
          </a:p>
        </p:txBody>
      </p:sp>
      <p:grpSp>
        <p:nvGrpSpPr>
          <p:cNvPr id="9" name="群組 8"/>
          <p:cNvGrpSpPr/>
          <p:nvPr/>
        </p:nvGrpSpPr>
        <p:grpSpPr>
          <a:xfrm>
            <a:off x="611560" y="2636912"/>
            <a:ext cx="2905125" cy="3933825"/>
            <a:chOff x="611560" y="2636912"/>
            <a:chExt cx="2905125" cy="3933825"/>
          </a:xfrm>
        </p:grpSpPr>
        <p:grpSp>
          <p:nvGrpSpPr>
            <p:cNvPr id="6" name="群組 5"/>
            <p:cNvGrpSpPr/>
            <p:nvPr/>
          </p:nvGrpSpPr>
          <p:grpSpPr>
            <a:xfrm>
              <a:off x="611560" y="2636912"/>
              <a:ext cx="2905125" cy="3933825"/>
              <a:chOff x="226715" y="2519511"/>
              <a:chExt cx="2905125" cy="3933825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715" y="2519511"/>
                <a:ext cx="2905125" cy="3933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文字方塊 4"/>
                  <p:cNvSpPr txBox="1"/>
                  <p:nvPr/>
                </p:nvSpPr>
                <p:spPr>
                  <a:xfrm>
                    <a:off x="899592" y="4149080"/>
                    <a:ext cx="324036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TW" altLang="en-US" i="1" smtClean="0">
                              <a:latin typeface="Cambria Math"/>
                            </a:rPr>
                            <m:t>𝜀</m:t>
                          </m:r>
                        </m:oMath>
                      </m:oMathPara>
                    </a14:m>
                    <a:endParaRPr lang="zh-TW" altLang="en-US" dirty="0"/>
                  </a:p>
                </p:txBody>
              </p:sp>
            </mc:Choice>
            <mc:Fallback xmlns="">
              <p:sp>
                <p:nvSpPr>
                  <p:cNvPr id="5" name="文字方塊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9592" y="4149080"/>
                    <a:ext cx="324036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" name="矩形 3"/>
            <p:cNvSpPr/>
            <p:nvPr/>
          </p:nvSpPr>
          <p:spPr>
            <a:xfrm>
              <a:off x="683569" y="5373216"/>
              <a:ext cx="72008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5076056" y="2735535"/>
            <a:ext cx="2905125" cy="3933825"/>
            <a:chOff x="5076056" y="2735535"/>
            <a:chExt cx="2905125" cy="393382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2735535"/>
              <a:ext cx="2905125" cy="393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5868144" y="3645024"/>
              <a:ext cx="360040" cy="1908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076056" y="5445224"/>
              <a:ext cx="792088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6228184" y="4266481"/>
              <a:ext cx="864096" cy="566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251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Build </a:t>
            </a:r>
            <a:r>
              <a:rPr lang="en-US" altLang="zh-TW" dirty="0"/>
              <a:t>XFAs from </a:t>
            </a:r>
            <a:r>
              <a:rPr lang="en-US" altLang="zh-TW" dirty="0" smtClean="0"/>
              <a:t>Regex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Compile to XFA</a:t>
            </a:r>
          </a:p>
          <a:p>
            <a:pPr lvl="1"/>
            <a:r>
              <a:rPr lang="en-US" altLang="zh-TW" dirty="0" smtClean="0"/>
              <a:t>Alg. 1 : </a:t>
            </a:r>
            <a:r>
              <a:rPr lang="el-GR" altLang="zh-TW" dirty="0" smtClean="0"/>
              <a:t>ε </a:t>
            </a:r>
            <a:r>
              <a:rPr lang="el-GR" altLang="zh-TW" dirty="0"/>
              <a:t>-</a:t>
            </a:r>
            <a:r>
              <a:rPr lang="en-US" altLang="zh-TW" dirty="0"/>
              <a:t>elimination for NXFAs</a:t>
            </a:r>
            <a:endParaRPr lang="en-US" altLang="zh-TW" dirty="0" smtClean="0"/>
          </a:p>
          <a:p>
            <a:pPr marL="411480" lvl="1" indent="0">
              <a:buNone/>
            </a:pPr>
            <a:endParaRPr lang="zh-TW" altLang="en-US" dirty="0"/>
          </a:p>
        </p:txBody>
      </p:sp>
      <p:sp>
        <p:nvSpPr>
          <p:cNvPr id="7" name="向右箭號 6"/>
          <p:cNvSpPr/>
          <p:nvPr/>
        </p:nvSpPr>
        <p:spPr>
          <a:xfrm>
            <a:off x="4067944" y="4149080"/>
            <a:ext cx="57606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17</a:t>
            </a:fld>
            <a:endParaRPr lang="zh-TW" altLang="en-US"/>
          </a:p>
        </p:txBody>
      </p:sp>
      <p:grpSp>
        <p:nvGrpSpPr>
          <p:cNvPr id="9" name="群組 8"/>
          <p:cNvGrpSpPr/>
          <p:nvPr/>
        </p:nvGrpSpPr>
        <p:grpSpPr>
          <a:xfrm>
            <a:off x="611560" y="2636912"/>
            <a:ext cx="2905125" cy="3933825"/>
            <a:chOff x="611560" y="2636912"/>
            <a:chExt cx="2905125" cy="3933825"/>
          </a:xfrm>
        </p:grpSpPr>
        <p:grpSp>
          <p:nvGrpSpPr>
            <p:cNvPr id="6" name="群組 5"/>
            <p:cNvGrpSpPr/>
            <p:nvPr/>
          </p:nvGrpSpPr>
          <p:grpSpPr>
            <a:xfrm>
              <a:off x="611560" y="2636912"/>
              <a:ext cx="2905125" cy="3933825"/>
              <a:chOff x="226715" y="2519511"/>
              <a:chExt cx="2905125" cy="3933825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715" y="2519511"/>
                <a:ext cx="2905125" cy="3933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文字方塊 4"/>
                  <p:cNvSpPr txBox="1"/>
                  <p:nvPr/>
                </p:nvSpPr>
                <p:spPr>
                  <a:xfrm>
                    <a:off x="899592" y="4149080"/>
                    <a:ext cx="324036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TW" altLang="en-US" i="1" smtClean="0">
                              <a:latin typeface="Cambria Math"/>
                            </a:rPr>
                            <m:t>𝜀</m:t>
                          </m:r>
                        </m:oMath>
                      </m:oMathPara>
                    </a14:m>
                    <a:endParaRPr lang="zh-TW" altLang="en-US" dirty="0"/>
                  </a:p>
                </p:txBody>
              </p:sp>
            </mc:Choice>
            <mc:Fallback xmlns="">
              <p:sp>
                <p:nvSpPr>
                  <p:cNvPr id="5" name="文字方塊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9592" y="4149080"/>
                    <a:ext cx="324036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" name="矩形 3"/>
            <p:cNvSpPr/>
            <p:nvPr/>
          </p:nvSpPr>
          <p:spPr>
            <a:xfrm>
              <a:off x="683569" y="5373216"/>
              <a:ext cx="72008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5076056" y="2735535"/>
            <a:ext cx="2905125" cy="3933825"/>
            <a:chOff x="5076056" y="2735535"/>
            <a:chExt cx="2905125" cy="393382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2735535"/>
              <a:ext cx="2905125" cy="393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矩形 11"/>
            <p:cNvSpPr/>
            <p:nvPr/>
          </p:nvSpPr>
          <p:spPr>
            <a:xfrm>
              <a:off x="5076056" y="5445224"/>
              <a:ext cx="792088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698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Build </a:t>
            </a:r>
            <a:r>
              <a:rPr lang="en-US" altLang="zh-TW" dirty="0"/>
              <a:t>XFAs from </a:t>
            </a:r>
            <a:r>
              <a:rPr lang="en-US" altLang="zh-TW" dirty="0" smtClean="0"/>
              <a:t>Regex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Compile to XFA</a:t>
            </a:r>
          </a:p>
          <a:p>
            <a:pPr lvl="1"/>
            <a:r>
              <a:rPr lang="en-US" altLang="zh-TW" dirty="0" smtClean="0"/>
              <a:t>Alg. 1 : </a:t>
            </a:r>
            <a:r>
              <a:rPr lang="el-GR" altLang="zh-TW" dirty="0" smtClean="0"/>
              <a:t>ε </a:t>
            </a:r>
            <a:r>
              <a:rPr lang="el-GR" altLang="zh-TW" dirty="0"/>
              <a:t>-</a:t>
            </a:r>
            <a:r>
              <a:rPr lang="en-US" altLang="zh-TW" dirty="0"/>
              <a:t>elimination for NXFAs</a:t>
            </a:r>
            <a:endParaRPr lang="en-US" altLang="zh-TW" dirty="0" smtClean="0"/>
          </a:p>
          <a:p>
            <a:pPr marL="411480" lvl="1" indent="0">
              <a:buNone/>
            </a:pP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35535"/>
            <a:ext cx="290512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向右箭號 6"/>
          <p:cNvSpPr/>
          <p:nvPr/>
        </p:nvSpPr>
        <p:spPr>
          <a:xfrm>
            <a:off x="4067944" y="4149080"/>
            <a:ext cx="57606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18</a:t>
            </a:fld>
            <a:endParaRPr lang="zh-TW" altLang="en-US"/>
          </a:p>
        </p:txBody>
      </p:sp>
      <p:grpSp>
        <p:nvGrpSpPr>
          <p:cNvPr id="9" name="群組 8"/>
          <p:cNvGrpSpPr/>
          <p:nvPr/>
        </p:nvGrpSpPr>
        <p:grpSpPr>
          <a:xfrm>
            <a:off x="611560" y="2636912"/>
            <a:ext cx="2905125" cy="3933825"/>
            <a:chOff x="611560" y="2636912"/>
            <a:chExt cx="2905125" cy="3933825"/>
          </a:xfrm>
        </p:grpSpPr>
        <p:grpSp>
          <p:nvGrpSpPr>
            <p:cNvPr id="6" name="群組 5"/>
            <p:cNvGrpSpPr/>
            <p:nvPr/>
          </p:nvGrpSpPr>
          <p:grpSpPr>
            <a:xfrm>
              <a:off x="611560" y="2636912"/>
              <a:ext cx="2905125" cy="3933825"/>
              <a:chOff x="226715" y="2519511"/>
              <a:chExt cx="2905125" cy="3933825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715" y="2519511"/>
                <a:ext cx="2905125" cy="3933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文字方塊 4"/>
                  <p:cNvSpPr txBox="1"/>
                  <p:nvPr/>
                </p:nvSpPr>
                <p:spPr>
                  <a:xfrm>
                    <a:off x="899592" y="4149080"/>
                    <a:ext cx="324036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TW" altLang="en-US" i="1" smtClean="0">
                              <a:latin typeface="Cambria Math"/>
                            </a:rPr>
                            <m:t>𝜀</m:t>
                          </m:r>
                        </m:oMath>
                      </m:oMathPara>
                    </a14:m>
                    <a:endParaRPr lang="zh-TW" altLang="en-US" dirty="0"/>
                  </a:p>
                </p:txBody>
              </p:sp>
            </mc:Choice>
            <mc:Fallback xmlns="">
              <p:sp>
                <p:nvSpPr>
                  <p:cNvPr id="5" name="文字方塊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9592" y="4149080"/>
                    <a:ext cx="324036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" name="矩形 3"/>
            <p:cNvSpPr/>
            <p:nvPr/>
          </p:nvSpPr>
          <p:spPr>
            <a:xfrm>
              <a:off x="683569" y="5373216"/>
              <a:ext cx="72008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82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Build </a:t>
            </a:r>
            <a:r>
              <a:rPr lang="en-US" altLang="zh-TW" dirty="0"/>
              <a:t>XFAs from </a:t>
            </a:r>
            <a:r>
              <a:rPr lang="en-US" altLang="zh-TW" dirty="0" smtClean="0"/>
              <a:t>Regex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Compile to XFA</a:t>
            </a:r>
          </a:p>
          <a:p>
            <a:pPr lvl="1"/>
            <a:r>
              <a:rPr lang="en-US" altLang="zh-TW" dirty="0" smtClean="0"/>
              <a:t>Alg. 2 : </a:t>
            </a:r>
            <a:r>
              <a:rPr lang="en-US" altLang="zh-TW" dirty="0" err="1"/>
              <a:t>determinizing</a:t>
            </a:r>
            <a:r>
              <a:rPr lang="en-US" altLang="zh-TW" dirty="0"/>
              <a:t> transitions for NXFAs</a:t>
            </a:r>
            <a:endParaRPr lang="en-US" altLang="zh-TW" dirty="0" smtClean="0"/>
          </a:p>
          <a:p>
            <a:pPr marL="411480" lvl="1" indent="0">
              <a:buNone/>
            </a:pP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4" y="1268760"/>
            <a:ext cx="7308304" cy="235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6808121"/>
                  </p:ext>
                </p:extLst>
              </p:nvPr>
            </p:nvGraphicFramePr>
            <p:xfrm>
              <a:off x="35496" y="4437112"/>
              <a:ext cx="8352928" cy="214855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76464"/>
                    <a:gridCol w="4176464"/>
                  </a:tblGrid>
                  <a:tr h="231070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/>
                            <a:t>Q’ : {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{A, C}</a:t>
                          </a:r>
                          <a:r>
                            <a:rPr lang="en-US" altLang="zh-TW" sz="1200" spc="-100" baseline="0" dirty="0" smtClean="0"/>
                            <a:t>}</a:t>
                          </a:r>
                          <a:endParaRPr lang="zh-TW" altLang="en-US" sz="1200" spc="-100" baseline="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rowSpan="7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l-GR" altLang="zh-TW" sz="1200" spc="-100" baseline="0" dirty="0" smtClean="0"/>
                                    <m:t>δ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/>
                            <a:t> </a:t>
                          </a:r>
                          <a:r>
                            <a:rPr lang="en-US" altLang="zh-TW" sz="1200" spc="-100" baseline="0" dirty="0" smtClean="0"/>
                            <a:t>: {}</a:t>
                          </a:r>
                          <a:endParaRPr lang="zh-TW" altLang="en-US" sz="1200" spc="-100" baseline="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/>
                            <a:t>D’ : {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(A, 0), (B,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1),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(C, 0), (C, 2)</a:t>
                          </a:r>
                          <a:r>
                            <a:rPr lang="en-US" altLang="zh-TW" sz="1200" spc="-100" baseline="0" dirty="0" smtClean="0"/>
                            <a:t>}</a:t>
                          </a:r>
                          <a:endParaRPr lang="zh-TW" altLang="en-US" sz="1200" spc="-100" baseline="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r>
                            <a:rPr lang="el-GR" altLang="zh-TW" sz="1200" spc="-100" baseline="0" dirty="0" smtClean="0"/>
                            <a:t>δ</a:t>
                          </a:r>
                          <a:r>
                            <a:rPr lang="en-US" altLang="zh-TW" sz="1200" spc="-100" baseline="0" dirty="0" smtClean="0"/>
                            <a:t>‘ : {}</a:t>
                          </a:r>
                          <a:endParaRPr lang="zh-TW" altLang="en-US" sz="1200" spc="-100" baseline="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latin typeface="Cambria Math"/>
                                    </a:rPr>
                                    <m:t>𝑞</m:t>
                                  </m:r>
                                  <m:r>
                                    <a:rPr lang="en-US" altLang="zh-TW" sz="1200" b="0" i="1" spc="-100" baseline="0" smtClean="0"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/>
                            <a:t> </a:t>
                          </a:r>
                          <a:r>
                            <a:rPr lang="en-US" altLang="zh-TW" sz="1200" spc="-100" baseline="0" dirty="0" smtClean="0"/>
                            <a:t>: {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A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,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C</a:t>
                          </a:r>
                          <a:r>
                            <a:rPr lang="en-US" altLang="zh-TW" sz="1200" spc="-100" baseline="0" dirty="0" smtClean="0"/>
                            <a:t>} </a:t>
                          </a:r>
                          <a:endParaRPr lang="zh-TW" altLang="en-US" sz="1200" spc="-1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/>
                            <a:t>F’ : </a:t>
                          </a:r>
                          <a:endParaRPr lang="zh-TW" altLang="en-US" sz="1200" spc="-100" baseline="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latin typeface="Cambria Math"/>
                                    </a:rPr>
                                    <m:t>𝑞</m:t>
                                  </m:r>
                                  <m:r>
                                    <a:rPr lang="en-US" altLang="zh-TW" sz="1200" b="0" i="1" spc="-100" baseline="0" smtClean="0"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/>
                            <a:t> </a:t>
                          </a:r>
                          <a:r>
                            <a:rPr lang="en-US" altLang="zh-TW" sz="1200" spc="-100" baseline="0" dirty="0" smtClean="0"/>
                            <a:t>: {}</a:t>
                          </a:r>
                          <a:endParaRPr lang="zh-TW" altLang="en-US" sz="1200" spc="-100" baseline="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latin typeface="Cambria Math"/>
                                    </a:rPr>
                                    <m:t>𝑞</m:t>
                                  </m:r>
                                  <m:r>
                                    <a:rPr lang="en-US" altLang="zh-TW" sz="1200" b="0" i="1" spc="-100" baseline="0" smtClean="0"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/>
                            <a:t> </a:t>
                          </a:r>
                          <a:r>
                            <a:rPr lang="en-US" altLang="zh-TW" sz="1200" spc="-100" baseline="0" dirty="0" smtClean="0"/>
                            <a:t>: {}</a:t>
                          </a:r>
                          <a:endParaRPr lang="zh-TW" altLang="en-US" sz="1200" spc="-100" baseline="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6808121"/>
                  </p:ext>
                </p:extLst>
              </p:nvPr>
            </p:nvGraphicFramePr>
            <p:xfrm>
              <a:off x="35496" y="4437112"/>
              <a:ext cx="8352928" cy="214855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76464"/>
                    <a:gridCol w="4176464"/>
                  </a:tblGrid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/>
                            <a:t>Q’ : {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{A, C}</a:t>
                          </a:r>
                          <a:r>
                            <a:rPr lang="en-US" altLang="zh-TW" sz="1200" spc="-100" baseline="0" dirty="0" smtClean="0"/>
                            <a:t>}</a:t>
                          </a:r>
                          <a:endParaRPr lang="zh-TW" altLang="en-US" sz="1200" spc="-100" baseline="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rowSpan="7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146" t="-284" r="-146" b="-568"/>
                          </a:stretch>
                        </a:blip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/>
                            <a:t>D’ : {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(A, 0), (B,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1),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(C, 0), (C, 2)</a:t>
                          </a:r>
                          <a:r>
                            <a:rPr lang="en-US" altLang="zh-TW" sz="1200" spc="-100" baseline="0" dirty="0" smtClean="0"/>
                            <a:t>}</a:t>
                          </a:r>
                          <a:endParaRPr lang="zh-TW" altLang="en-US" sz="1200" spc="-100" baseline="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r>
                            <a:rPr lang="el-GR" altLang="zh-TW" sz="1200" spc="-100" baseline="0" dirty="0" smtClean="0"/>
                            <a:t>δ</a:t>
                          </a:r>
                          <a:r>
                            <a:rPr lang="en-US" altLang="zh-TW" sz="1200" spc="-100" baseline="0" dirty="0" smtClean="0"/>
                            <a:t>‘ : {}</a:t>
                          </a:r>
                          <a:endParaRPr lang="zh-TW" altLang="en-US" sz="1200" spc="-100" baseline="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46" t="-290196" r="-100146" b="-30588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/>
                            <a:t>F’ : </a:t>
                          </a:r>
                          <a:endParaRPr lang="zh-TW" altLang="en-US" sz="1200" spc="-100" baseline="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46" t="-492157" r="-100146" b="-10392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46" t="-592157" r="-100146" b="-392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664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Technical overview</a:t>
            </a:r>
          </a:p>
          <a:p>
            <a:r>
              <a:rPr lang="en-US" altLang="zh-TW" dirty="0"/>
              <a:t>Build XFAs from </a:t>
            </a:r>
            <a:r>
              <a:rPr lang="en-US" altLang="zh-TW" dirty="0" smtClean="0"/>
              <a:t>Regex</a:t>
            </a:r>
          </a:p>
          <a:p>
            <a:r>
              <a:rPr lang="en-US" altLang="zh-TW" dirty="0"/>
              <a:t>Experimental Results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070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Build </a:t>
            </a:r>
            <a:r>
              <a:rPr lang="en-US" altLang="zh-TW" dirty="0"/>
              <a:t>XFAs from </a:t>
            </a:r>
            <a:r>
              <a:rPr lang="en-US" altLang="zh-TW" dirty="0" smtClean="0"/>
              <a:t>Regex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Compile to XFA</a:t>
            </a:r>
          </a:p>
          <a:p>
            <a:pPr lvl="1"/>
            <a:r>
              <a:rPr lang="en-US" altLang="zh-TW" dirty="0" smtClean="0"/>
              <a:t>Alg. 2 : </a:t>
            </a:r>
            <a:r>
              <a:rPr lang="en-US" altLang="zh-TW" dirty="0" err="1"/>
              <a:t>determinizing</a:t>
            </a:r>
            <a:r>
              <a:rPr lang="en-US" altLang="zh-TW" dirty="0"/>
              <a:t> transitions for NXFAs</a:t>
            </a:r>
            <a:endParaRPr lang="en-US" altLang="zh-TW" dirty="0" smtClean="0"/>
          </a:p>
          <a:p>
            <a:pPr marL="411480" lvl="1" indent="0">
              <a:buNone/>
            </a:pP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4" y="1268760"/>
            <a:ext cx="7308304" cy="235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0224072"/>
                  </p:ext>
                </p:extLst>
              </p:nvPr>
            </p:nvGraphicFramePr>
            <p:xfrm>
              <a:off x="35496" y="4392108"/>
              <a:ext cx="8350274" cy="217787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75137"/>
                    <a:gridCol w="4175137"/>
                  </a:tblGrid>
                  <a:tr h="231070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Q’ : {{A, C}}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rowSpan="7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l-GR" altLang="zh-TW" sz="1200" spc="-100" baseline="0" dirty="0" smtClean="0">
                                      <a:solidFill>
                                        <a:schemeClr val="tx1"/>
                                      </a:solidFill>
                                    </a:rPr>
                                    <m:t>δ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{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(A,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  (A, 0)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(A,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  (C, 0)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,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(C,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  (C, 0)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,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(C,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2)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  (C, 1)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D’ : {(A, 0), (B,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1),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(C, 0), (C, 2)}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r>
                            <a:rPr lang="el-GR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δ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‘ : {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{A, C}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{A, C}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{A, C} 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F’ : 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{A, C}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{A, C}</a:t>
                          </a:r>
                          <a:endParaRPr lang="zh-TW" altLang="en-US" sz="1200" spc="-1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0224072"/>
                  </p:ext>
                </p:extLst>
              </p:nvPr>
            </p:nvGraphicFramePr>
            <p:xfrm>
              <a:off x="35496" y="4392108"/>
              <a:ext cx="8350274" cy="217787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75137"/>
                    <a:gridCol w="4175137"/>
                  </a:tblGrid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Q’ : {{A, C}}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rowSpan="7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146" b="-559"/>
                          </a:stretch>
                        </a:blip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D’ : {(A, 0), (B,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1),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(C, 0), (C, 2)}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4169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46" t="-168421" r="-100000" b="-36315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46" t="-300000" r="-100000" b="-30588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F’ : 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46" t="-490385" r="-100000" b="-10192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46" t="-601961" r="-100000" b="-392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609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Build </a:t>
            </a:r>
            <a:r>
              <a:rPr lang="en-US" altLang="zh-TW" dirty="0"/>
              <a:t>XFAs from </a:t>
            </a:r>
            <a:r>
              <a:rPr lang="en-US" altLang="zh-TW" dirty="0" smtClean="0"/>
              <a:t>Regex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Compile to XFA</a:t>
            </a:r>
          </a:p>
          <a:p>
            <a:pPr lvl="1"/>
            <a:r>
              <a:rPr lang="en-US" altLang="zh-TW" dirty="0" smtClean="0"/>
              <a:t>Alg. 2 : </a:t>
            </a:r>
            <a:r>
              <a:rPr lang="en-US" altLang="zh-TW" dirty="0" err="1"/>
              <a:t>determinizing</a:t>
            </a:r>
            <a:r>
              <a:rPr lang="en-US" altLang="zh-TW" dirty="0"/>
              <a:t> transitions for NXFAs</a:t>
            </a:r>
            <a:endParaRPr lang="en-US" altLang="zh-TW" dirty="0" smtClean="0"/>
          </a:p>
          <a:p>
            <a:pPr marL="411480" lvl="1" indent="0">
              <a:buNone/>
            </a:pP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4" y="1268760"/>
            <a:ext cx="7308304" cy="235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2442113"/>
                  </p:ext>
                </p:extLst>
              </p:nvPr>
            </p:nvGraphicFramePr>
            <p:xfrm>
              <a:off x="35496" y="4392108"/>
              <a:ext cx="8350274" cy="217787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75137"/>
                    <a:gridCol w="4175137"/>
                  </a:tblGrid>
                  <a:tr h="231070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Q’ : {{A, C},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{A, B, C}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rowSpan="7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l-GR" altLang="zh-TW" sz="1200" spc="-100" baseline="0" dirty="0" smtClean="0">
                                      <a:solidFill>
                                        <a:schemeClr val="tx1"/>
                                      </a:solidFill>
                                    </a:rPr>
                                    <m:t>δ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{(A,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(A, 0), (A,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(C, 0) , (C,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(C, 0) , (C,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2)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(C, 1)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(A,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  (A, 0)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,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(A,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  (B, 1)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,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(A,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  (C, 0)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D’ : {(A, 0), (B,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1),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(C, 0), (C, 2)}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r>
                            <a:rPr lang="el-GR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δ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‘ : {{A, C}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{A, C},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{A, C}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 {A, B, C}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{A, C} 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F’ : 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{A, B, C}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{A, C}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2442113"/>
                  </p:ext>
                </p:extLst>
              </p:nvPr>
            </p:nvGraphicFramePr>
            <p:xfrm>
              <a:off x="35496" y="4392108"/>
              <a:ext cx="8350274" cy="217787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75137"/>
                    <a:gridCol w="4175137"/>
                  </a:tblGrid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Q’ : {{A, C},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{A, B, C}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rowSpan="7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146" b="-559"/>
                          </a:stretch>
                        </a:blip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D’ : {(A, 0), (B,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1),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(C, 0), (C, 2)}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4169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46" t="-168421" r="-100000" b="-36315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46" t="-300000" r="-100000" b="-30588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F’ : 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46" t="-490385" r="-100000" b="-10192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46" t="-601961" r="-100000" b="-392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588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Build </a:t>
            </a:r>
            <a:r>
              <a:rPr lang="en-US" altLang="zh-TW" dirty="0"/>
              <a:t>XFAs from </a:t>
            </a:r>
            <a:r>
              <a:rPr lang="en-US" altLang="zh-TW" dirty="0" smtClean="0"/>
              <a:t>Regex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Compile to XFA</a:t>
            </a:r>
          </a:p>
          <a:p>
            <a:pPr lvl="1"/>
            <a:r>
              <a:rPr lang="en-US" altLang="zh-TW" dirty="0" smtClean="0"/>
              <a:t>Alg. 2 : </a:t>
            </a:r>
            <a:r>
              <a:rPr lang="en-US" altLang="zh-TW" dirty="0" err="1"/>
              <a:t>determinizing</a:t>
            </a:r>
            <a:r>
              <a:rPr lang="en-US" altLang="zh-TW" dirty="0"/>
              <a:t> transitions for NXFAs</a:t>
            </a:r>
            <a:endParaRPr lang="en-US" altLang="zh-TW" dirty="0" smtClean="0"/>
          </a:p>
          <a:p>
            <a:pPr marL="411480" lvl="1" indent="0">
              <a:buNone/>
            </a:pP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4" y="1268760"/>
            <a:ext cx="7308304" cy="235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0669899"/>
                  </p:ext>
                </p:extLst>
              </p:nvPr>
            </p:nvGraphicFramePr>
            <p:xfrm>
              <a:off x="110158" y="4392108"/>
              <a:ext cx="8350274" cy="217787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75137"/>
                    <a:gridCol w="4175137"/>
                  </a:tblGrid>
                  <a:tr h="231070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Q’ : {{A, C}, {A, B, C}}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rowSpan="7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l-GR" altLang="zh-TW" sz="1200" spc="-100" baseline="0" dirty="0" smtClean="0">
                                      <a:solidFill>
                                        <a:schemeClr val="tx1"/>
                                      </a:solidFill>
                                    </a:rPr>
                                    <m:t>δ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{(A,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(A, 0), (A,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(C, 0) , (C,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(C, 0) , (C,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(C, 1)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(A,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(A, 0) , (A,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(B, 1) , (A,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(C, 0)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(A,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  (A, 0)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 (A,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  (B, 1)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 (A,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  (C, 0)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D’ : {(A, 0), (B, 0), (C, 0), (C, 2)}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r>
                            <a:rPr lang="el-GR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δ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‘ : {{A, C}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{A, C}, {A, C}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{A, B, C} ,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{A, B, C}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 {A, B, C}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{A, C} 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F’ : 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{A, B, C}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{A, B, C}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0669899"/>
                  </p:ext>
                </p:extLst>
              </p:nvPr>
            </p:nvGraphicFramePr>
            <p:xfrm>
              <a:off x="110158" y="4392108"/>
              <a:ext cx="8350274" cy="217787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75137"/>
                    <a:gridCol w="4175137"/>
                  </a:tblGrid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Q’ : {{A, C}, {A, B, C}}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rowSpan="7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b="-559"/>
                          </a:stretch>
                        </a:blip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D’ : {(A, 0), (B, 0), (C, 0), (C, 2)}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4169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68421" r="-100000" b="-36315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00000" r="-100000" b="-30588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F’ : 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490385" r="-100000" b="-10192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601961" r="-100000" b="-392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733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Build </a:t>
            </a:r>
            <a:r>
              <a:rPr lang="en-US" altLang="zh-TW" dirty="0"/>
              <a:t>XFAs from </a:t>
            </a:r>
            <a:r>
              <a:rPr lang="en-US" altLang="zh-TW" dirty="0" smtClean="0"/>
              <a:t>Regex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Compile to XFA</a:t>
            </a:r>
          </a:p>
          <a:p>
            <a:pPr lvl="1"/>
            <a:r>
              <a:rPr lang="en-US" altLang="zh-TW" dirty="0" smtClean="0"/>
              <a:t>Alg. 2 : </a:t>
            </a:r>
            <a:r>
              <a:rPr lang="en-US" altLang="zh-TW" dirty="0" err="1"/>
              <a:t>determinizing</a:t>
            </a:r>
            <a:r>
              <a:rPr lang="en-US" altLang="zh-TW" dirty="0"/>
              <a:t> transitions for NXFAs</a:t>
            </a:r>
            <a:endParaRPr lang="en-US" altLang="zh-TW" dirty="0" smtClean="0"/>
          </a:p>
          <a:p>
            <a:pPr marL="411480" lvl="1" indent="0">
              <a:buNone/>
            </a:pP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4" y="1268760"/>
            <a:ext cx="7308304" cy="235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5447389"/>
                  </p:ext>
                </p:extLst>
              </p:nvPr>
            </p:nvGraphicFramePr>
            <p:xfrm>
              <a:off x="110158" y="4392108"/>
              <a:ext cx="8350274" cy="246093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75137"/>
                    <a:gridCol w="4175137"/>
                  </a:tblGrid>
                  <a:tr h="231070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Q’ : {{A, C}, {A, B, C}}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rowSpan="7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l-GR" altLang="zh-TW" sz="1200" spc="-100" baseline="0" dirty="0" smtClean="0">
                                      <a:solidFill>
                                        <a:schemeClr val="tx1"/>
                                      </a:solidFill>
                                    </a:rPr>
                                    <m:t>δ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{(A,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(A, 0), (A,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(C, 0) , (C,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(C, 0) , (C,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(C, 1)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(A,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(A, 0) , (A,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(B, 1) , (A,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(C, 0)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(A,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(A, 0) , (A,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(B, 1) , (A,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(C, 0)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(A,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  (A, 0)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(A,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  (C, 0)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,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(C,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  (C, 0)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,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(B, 1)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  (C, 2)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,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(C, 2)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  (C, 1)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D’ : {(A, 0), (B, 0), (C, 0), (C, 2)}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624746">
                    <a:tc>
                      <a:txBody>
                        <a:bodyPr/>
                        <a:lstStyle/>
                        <a:p>
                          <a:r>
                            <a:rPr lang="el-GR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δ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‘ : {{A, C}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{A, C}, {A, C}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{A, B, C} , {A, B, C}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{A, B, C},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{A, B, C}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 {A, C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}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} 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{A, C} 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F’ : 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{A, C}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{A, B, C}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5447389"/>
                  </p:ext>
                </p:extLst>
              </p:nvPr>
            </p:nvGraphicFramePr>
            <p:xfrm>
              <a:off x="110158" y="4392108"/>
              <a:ext cx="8350274" cy="246093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75137"/>
                    <a:gridCol w="4175137"/>
                  </a:tblGrid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Q’ : {{A, C}, {A, B, C}}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rowSpan="7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b="-495"/>
                          </a:stretch>
                        </a:blip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D’ : {(A, 0), (B, 0), (C, 0), (C, 2)}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624746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93204" r="-100000" b="-20097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90196" r="-100000" b="-30588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F’ : 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578846" r="-100000" b="-10192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692157" r="-100000" b="-392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623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Build </a:t>
            </a:r>
            <a:r>
              <a:rPr lang="en-US" altLang="zh-TW" dirty="0"/>
              <a:t>XFAs from </a:t>
            </a:r>
            <a:r>
              <a:rPr lang="en-US" altLang="zh-TW" dirty="0" smtClean="0"/>
              <a:t>Regex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Compile to XFA</a:t>
            </a:r>
          </a:p>
          <a:p>
            <a:pPr lvl="1"/>
            <a:r>
              <a:rPr lang="en-US" altLang="zh-TW" dirty="0" smtClean="0"/>
              <a:t>Alg. 2 : </a:t>
            </a:r>
            <a:r>
              <a:rPr lang="en-US" altLang="zh-TW" dirty="0" err="1"/>
              <a:t>determinizing</a:t>
            </a:r>
            <a:r>
              <a:rPr lang="en-US" altLang="zh-TW" dirty="0"/>
              <a:t> transitions for NXFAs</a:t>
            </a:r>
            <a:endParaRPr lang="en-US" altLang="zh-TW" dirty="0" smtClean="0"/>
          </a:p>
          <a:p>
            <a:pPr marL="411480" lvl="1" indent="0">
              <a:buNone/>
            </a:pP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4" y="1268760"/>
            <a:ext cx="7308304" cy="235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1672643"/>
                  </p:ext>
                </p:extLst>
              </p:nvPr>
            </p:nvGraphicFramePr>
            <p:xfrm>
              <a:off x="110158" y="4392108"/>
              <a:ext cx="8350274" cy="246093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75137"/>
                    <a:gridCol w="4175137"/>
                  </a:tblGrid>
                  <a:tr h="231070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Q’ : {{A, C}, {A, B, C}}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rowSpan="7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l-GR" altLang="zh-TW" sz="1200" spc="-100" baseline="0" dirty="0" smtClean="0">
                                      <a:solidFill>
                                        <a:schemeClr val="tx1"/>
                                      </a:solidFill>
                                    </a:rPr>
                                    <m:t>δ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{(A,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(A, 0), (A,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(C, 0) , (C,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(C, 0) , (C,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(C, 1)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(A,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(A, 0) , (A,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(B, 1) , (A,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(C, 0)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(A,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(A, 0) , (A,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(B, 1) , (A,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(C, 0)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(A,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(A, 0), (A,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(C, 0) , (C,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(C, 0) , (B, 1)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(C, 2) , (C, 2)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(C, 1)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(A,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m:rPr>
                                      <m:sty m:val="p"/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  (A, 0)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(A,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m:rPr>
                                      <m:sty m:val="p"/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  (C, 0)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(C,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m:rPr>
                                      <m:sty m:val="p"/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  (C, 0)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,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(C, 2)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m:rPr>
                                      <m:sty m:val="p"/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  (C, 1)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D’ : {(A, 0), (B, 0), (C, 0), (C, 2)}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624746">
                    <a:tc>
                      <a:txBody>
                        <a:bodyPr/>
                        <a:lstStyle/>
                        <a:p>
                          <a:r>
                            <a:rPr lang="el-GR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δ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‘ : {{A, C}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{A, C}, {A, C}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{A, B, C} , {A, B, C}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{A, B, C}, {A, B, C}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{A, C}</a:t>
                          </a:r>
                        </a:p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{A, B, C}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m:rPr>
                                      <m:sty m:val="p"/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 {A, C}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{A, C} 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F’ : 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{A, C}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{A, B, C}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1672643"/>
                  </p:ext>
                </p:extLst>
              </p:nvPr>
            </p:nvGraphicFramePr>
            <p:xfrm>
              <a:off x="110158" y="4392108"/>
              <a:ext cx="8350274" cy="246093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75137"/>
                    <a:gridCol w="4175137"/>
                  </a:tblGrid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Q’ : {{A, C}, {A, B, C}}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rowSpan="7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b="-495"/>
                          </a:stretch>
                        </a:blip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D’ : {(A, 0), (B, 0), (C, 0), (C, 2)}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624746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93204" r="-100000" b="-20097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90196" r="-100000" b="-30588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F’ : 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578846" r="-100000" b="-10192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692157" r="-100000" b="-392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342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Build </a:t>
            </a:r>
            <a:r>
              <a:rPr lang="en-US" altLang="zh-TW" dirty="0"/>
              <a:t>XFAs from </a:t>
            </a:r>
            <a:r>
              <a:rPr lang="en-US" altLang="zh-TW" dirty="0" smtClean="0"/>
              <a:t>Regex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Compile to XFA</a:t>
            </a:r>
          </a:p>
          <a:p>
            <a:pPr lvl="1"/>
            <a:r>
              <a:rPr lang="en-US" altLang="zh-TW" dirty="0" smtClean="0"/>
              <a:t>Alg. 2 : </a:t>
            </a:r>
            <a:r>
              <a:rPr lang="en-US" altLang="zh-TW" dirty="0" err="1"/>
              <a:t>determinizing</a:t>
            </a:r>
            <a:r>
              <a:rPr lang="en-US" altLang="zh-TW" dirty="0"/>
              <a:t> transitions for NXFAs</a:t>
            </a:r>
            <a:endParaRPr lang="en-US" altLang="zh-TW" dirty="0" smtClean="0"/>
          </a:p>
          <a:p>
            <a:pPr marL="411480" lvl="1" indent="0">
              <a:buNone/>
            </a:pP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4" y="1268760"/>
            <a:ext cx="7308304" cy="235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0986353"/>
                  </p:ext>
                </p:extLst>
              </p:nvPr>
            </p:nvGraphicFramePr>
            <p:xfrm>
              <a:off x="110158" y="4392108"/>
              <a:ext cx="8350274" cy="246093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75137"/>
                    <a:gridCol w="4175137"/>
                  </a:tblGrid>
                  <a:tr h="231070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Q’ : {{A, C}, {A, B, C}}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rowSpan="7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l-GR" altLang="zh-TW" sz="1200" spc="-100" baseline="0" dirty="0" smtClean="0">
                                      <a:solidFill>
                                        <a:schemeClr val="tx1"/>
                                      </a:solidFill>
                                    </a:rPr>
                                    <m:t>δ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{(A,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(A, 0), (A,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(C, 0) , (C,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(C, 0) , (C,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(C, 1)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(A,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(A, 0) , (A,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(B, 1) , (A,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(C, 0)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(A,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(A, 0) , (A,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(B, 1) , (A,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(C, 0)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(A,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(A, 0), (A,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(C, 0) , (C,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(C, 0) , (B, 1)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(C, 2) , (C, 2)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(C, 1)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(A,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m:rPr>
                                      <m:sty m:val="p"/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(A, 0), (A,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m:rPr>
                                      <m:sty m:val="p"/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(C, 0), (C, 0)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m:rPr>
                                      <m:sty m:val="p"/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(C, 0) , (C, 2)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m:rPr>
                                      <m:sty m:val="p"/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(C, 1)}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D’ : {(A, 0), (B, 0), (C, 0), (C, 2)}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624746">
                    <a:tc>
                      <a:txBody>
                        <a:bodyPr/>
                        <a:lstStyle/>
                        <a:p>
                          <a:r>
                            <a:rPr lang="el-GR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δ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‘ : {{A, C}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{A, C}, {A, C}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{A, B, C} , {A, B, C}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{A, B, C}, {A, B, C}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{A, C}</a:t>
                          </a:r>
                        </a:p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{A, B, C}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m:rPr>
                                      <m:sty m:val="p"/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{A, C}}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{A, C} 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F’ : {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({A, C}, (C, 1))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({A, B, C}, (C, 1))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{A, C}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{A, B, C}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0986353"/>
                  </p:ext>
                </p:extLst>
              </p:nvPr>
            </p:nvGraphicFramePr>
            <p:xfrm>
              <a:off x="110158" y="4392108"/>
              <a:ext cx="8350274" cy="246093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75137"/>
                    <a:gridCol w="4175137"/>
                  </a:tblGrid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Q’ : {{A, C}, {A, B, C}}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rowSpan="7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b="-495"/>
                          </a:stretch>
                        </a:blip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D’ : {(A, 0), (B, 0), (C, 0), (C, 2)}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624746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93204" r="-100000" b="-20097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90196" r="-100000" b="-30588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F’ : {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({A, C}, (C, 1))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({A, B, C}, (C, 1))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578846" r="-100000" b="-10192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692157" r="-100000" b="-392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02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Build </a:t>
            </a:r>
            <a:r>
              <a:rPr lang="en-US" altLang="zh-TW" dirty="0"/>
              <a:t>XFAs from </a:t>
            </a:r>
            <a:r>
              <a:rPr lang="en-US" altLang="zh-TW" dirty="0" smtClean="0"/>
              <a:t>Regex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Compile to XFA</a:t>
            </a:r>
          </a:p>
          <a:p>
            <a:pPr lvl="1"/>
            <a:r>
              <a:rPr lang="en-US" altLang="zh-TW" dirty="0" smtClean="0"/>
              <a:t>Alg. 3 : </a:t>
            </a:r>
            <a:r>
              <a:rPr lang="en-US" altLang="zh-TW" dirty="0"/>
              <a:t>data </a:t>
            </a:r>
            <a:r>
              <a:rPr lang="en-US" altLang="zh-TW" dirty="0" err="1"/>
              <a:t>determinization</a:t>
            </a:r>
            <a:r>
              <a:rPr lang="en-US" altLang="zh-TW" dirty="0"/>
              <a:t> for NXFAs</a:t>
            </a:r>
            <a:endParaRPr lang="en-US" altLang="zh-TW" dirty="0" smtClean="0"/>
          </a:p>
          <a:p>
            <a:pPr marL="411480" lvl="1" indent="0">
              <a:buNone/>
            </a:pP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6088857"/>
                  </p:ext>
                </p:extLst>
              </p:nvPr>
            </p:nvGraphicFramePr>
            <p:xfrm>
              <a:off x="110158" y="4392108"/>
              <a:ext cx="8350274" cy="245600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75137"/>
                    <a:gridCol w="4175137"/>
                  </a:tblGrid>
                  <a:tr h="231070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Q : {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G, H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rowSpan="6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l-GR" altLang="zh-TW" sz="1200" spc="-100" baseline="0" dirty="0" smtClean="0">
                                      <a:solidFill>
                                        <a:schemeClr val="tx1"/>
                                      </a:solidFill>
                                    </a:rPr>
                                    <m:t>δ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{}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D’ : {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{3, 5}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244661">
                    <a:tc>
                      <a:txBody>
                        <a:bodyPr/>
                        <a:lstStyle/>
                        <a:p>
                          <a:r>
                            <a:rPr lang="el-GR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δ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‘: {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G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 G, G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 H , H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 H, H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 G, H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m:rPr>
                                      <m:sty m:val="p"/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 G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r>
                            <a:rPr lang="en-US" altLang="zh-TW" sz="1200" i="0" spc="-100" baseline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) : (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G, {3, 5}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F’ : {}</a:t>
                          </a:r>
                          <a:endParaRPr lang="zh-TW" altLang="en-US" sz="1200" spc="-100" baseline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206608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QD : {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(G, {3, 5})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6088857"/>
                  </p:ext>
                </p:extLst>
              </p:nvPr>
            </p:nvGraphicFramePr>
            <p:xfrm>
              <a:off x="110158" y="4392108"/>
              <a:ext cx="8350274" cy="245600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75137"/>
                    <a:gridCol w="4175137"/>
                  </a:tblGrid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Q : {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G, H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rowSpan="6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b="-35333"/>
                          </a:stretch>
                        </a:blip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D’ : {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{3, 5}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4550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68421" r="-100000" b="-44386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00000" r="-100000" b="-39607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F’ : {}</a:t>
                          </a:r>
                          <a:endParaRPr lang="zh-TW" altLang="en-US" sz="1200" spc="-100" baseline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QD : {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(G, {3, 5})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576923" r="-100000" b="-1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576923" b="-103846"/>
                          </a:stretch>
                        </a:blip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690196" r="-100000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690196" b="-588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6752"/>
            <a:ext cx="8460431" cy="244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953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Build </a:t>
            </a:r>
            <a:r>
              <a:rPr lang="en-US" altLang="zh-TW" dirty="0"/>
              <a:t>XFAs from </a:t>
            </a:r>
            <a:r>
              <a:rPr lang="en-US" altLang="zh-TW" dirty="0" smtClean="0"/>
              <a:t>Regex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Compile to XFA</a:t>
            </a:r>
          </a:p>
          <a:p>
            <a:pPr lvl="1"/>
            <a:r>
              <a:rPr lang="en-US" altLang="zh-TW" dirty="0" smtClean="0"/>
              <a:t>Alg. 3 : </a:t>
            </a:r>
            <a:r>
              <a:rPr lang="en-US" altLang="zh-TW" dirty="0"/>
              <a:t>data </a:t>
            </a:r>
            <a:r>
              <a:rPr lang="en-US" altLang="zh-TW" dirty="0" err="1"/>
              <a:t>determinization</a:t>
            </a:r>
            <a:r>
              <a:rPr lang="en-US" altLang="zh-TW" dirty="0"/>
              <a:t> for NXFAs</a:t>
            </a:r>
            <a:endParaRPr lang="en-US" altLang="zh-TW" dirty="0" smtClean="0"/>
          </a:p>
          <a:p>
            <a:pPr marL="411480" lvl="1" indent="0">
              <a:buNone/>
            </a:pP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9121116"/>
                  </p:ext>
                </p:extLst>
              </p:nvPr>
            </p:nvGraphicFramePr>
            <p:xfrm>
              <a:off x="110158" y="4392108"/>
              <a:ext cx="8350274" cy="245600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75137"/>
                    <a:gridCol w="4175137"/>
                  </a:tblGrid>
                  <a:tr h="231070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Q : {G, H}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rowSpan="6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l-GR" altLang="zh-TW" sz="1200" spc="-100" baseline="0" dirty="0" smtClean="0">
                                      <a:solidFill>
                                        <a:schemeClr val="tx1"/>
                                      </a:solidFill>
                                    </a:rPr>
                                    <m:t>δ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{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{3, 5}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  {3, 5}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D’ : {{3, 5}}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244661">
                    <a:tc>
                      <a:txBody>
                        <a:bodyPr/>
                        <a:lstStyle/>
                        <a:p>
                          <a:r>
                            <a:rPr lang="el-GR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δ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‘: {G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G, G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H , H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H, H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G, H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m:rPr>
                                      <m:sty m:val="p"/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G}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r>
                            <a:rPr lang="en-US" altLang="zh-TW" sz="1200" i="0" spc="-100" baseline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) : (G, {3, 5})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F’ : {}</a:t>
                          </a:r>
                          <a:endParaRPr lang="zh-TW" altLang="en-US" sz="1200" spc="-100" baseline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206608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QD : {(G, {3, 5})}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G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G</a:t>
                          </a:r>
                          <a:endParaRPr lang="zh-TW" altLang="en-US" sz="1200" spc="-1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{3,5}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{3,5}</a:t>
                          </a:r>
                          <a:endParaRPr lang="zh-TW" altLang="en-US" sz="1200" spc="-1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9121116"/>
                  </p:ext>
                </p:extLst>
              </p:nvPr>
            </p:nvGraphicFramePr>
            <p:xfrm>
              <a:off x="110158" y="4392108"/>
              <a:ext cx="8350274" cy="245600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75137"/>
                    <a:gridCol w="4175137"/>
                  </a:tblGrid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Q : {G, H}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rowSpan="6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b="-35333"/>
                          </a:stretch>
                        </a:blip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D’ : {{3, 5}}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4550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68421" r="-100000" b="-44386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00000" r="-100000" b="-39607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F’ : {}</a:t>
                          </a:r>
                          <a:endParaRPr lang="zh-TW" altLang="en-US" sz="1200" spc="-100" baseline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QD : {(G, {3, 5})}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576923" r="-100000" b="-1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576923" b="-103846"/>
                          </a:stretch>
                        </a:blip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690196" r="-100000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690196" b="-588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6752"/>
            <a:ext cx="8460431" cy="244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29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Build </a:t>
            </a:r>
            <a:r>
              <a:rPr lang="en-US" altLang="zh-TW" dirty="0"/>
              <a:t>XFAs from </a:t>
            </a:r>
            <a:r>
              <a:rPr lang="en-US" altLang="zh-TW" dirty="0" smtClean="0"/>
              <a:t>Regex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Compile to XFA</a:t>
            </a:r>
          </a:p>
          <a:p>
            <a:pPr lvl="1"/>
            <a:r>
              <a:rPr lang="en-US" altLang="zh-TW" dirty="0" smtClean="0"/>
              <a:t>Alg. 3 : </a:t>
            </a:r>
            <a:r>
              <a:rPr lang="en-US" altLang="zh-TW" dirty="0"/>
              <a:t>data </a:t>
            </a:r>
            <a:r>
              <a:rPr lang="en-US" altLang="zh-TW" dirty="0" err="1"/>
              <a:t>determinization</a:t>
            </a:r>
            <a:r>
              <a:rPr lang="en-US" altLang="zh-TW" dirty="0"/>
              <a:t> for NXFAs</a:t>
            </a:r>
            <a:endParaRPr lang="en-US" altLang="zh-TW" dirty="0" smtClean="0"/>
          </a:p>
          <a:p>
            <a:pPr marL="411480" lvl="1" indent="0">
              <a:buNone/>
            </a:pP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1046204"/>
                  </p:ext>
                </p:extLst>
              </p:nvPr>
            </p:nvGraphicFramePr>
            <p:xfrm>
              <a:off x="110158" y="4392108"/>
              <a:ext cx="8350274" cy="245600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75137"/>
                    <a:gridCol w="4175137"/>
                  </a:tblGrid>
                  <a:tr h="231070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Q : {G, H}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rowSpan="6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l-GR" altLang="zh-TW" sz="1200" spc="-100" baseline="0" dirty="0" smtClean="0">
                                      <a:solidFill>
                                        <a:schemeClr val="tx1"/>
                                      </a:solidFill>
                                    </a:rPr>
                                    <m:t>δ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{{3, 5}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{3, 5}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{3, 5}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  {3, 4, 5}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D’ : {{3, 5},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{3, 4, 5}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244661">
                    <a:tc>
                      <a:txBody>
                        <a:bodyPr/>
                        <a:lstStyle/>
                        <a:p>
                          <a:r>
                            <a:rPr lang="el-GR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δ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‘: {G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G, G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H , H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H, H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G, H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m:rPr>
                                      <m:sty m:val="p"/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G}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r>
                            <a:rPr lang="en-US" altLang="zh-TW" sz="1200" i="0" spc="-100" baseline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) : (G, {3, 5})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F’ : {}</a:t>
                          </a:r>
                          <a:endParaRPr lang="zh-TW" altLang="en-US" sz="1200" spc="-100" baseline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206608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QD : {(G, {3, 5}),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(H, {3, 4, 5})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G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H</a:t>
                          </a:r>
                          <a:endParaRPr lang="zh-TW" altLang="en-US" sz="1200" spc="-1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{3,5}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{3, 4, 5}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1046204"/>
                  </p:ext>
                </p:extLst>
              </p:nvPr>
            </p:nvGraphicFramePr>
            <p:xfrm>
              <a:off x="110158" y="4392108"/>
              <a:ext cx="8350274" cy="245600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75137"/>
                    <a:gridCol w="4175137"/>
                  </a:tblGrid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Q : {G, H}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rowSpan="6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b="-35333"/>
                          </a:stretch>
                        </a:blip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D’ : {{3, 5},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{3, 4, 5}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4550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68421" r="-100000" b="-44386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00000" r="-100000" b="-39607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F’ : {}</a:t>
                          </a:r>
                          <a:endParaRPr lang="zh-TW" altLang="en-US" sz="1200" spc="-100" baseline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QD : {(G, {3, 5}),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(H, {3, 4, 5})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576923" r="-100000" b="-1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576923" b="-103846"/>
                          </a:stretch>
                        </a:blip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690196" r="-100000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690196" b="-588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6752"/>
            <a:ext cx="8460431" cy="244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927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Build </a:t>
            </a:r>
            <a:r>
              <a:rPr lang="en-US" altLang="zh-TW" dirty="0"/>
              <a:t>XFAs from </a:t>
            </a:r>
            <a:r>
              <a:rPr lang="en-US" altLang="zh-TW" dirty="0" smtClean="0"/>
              <a:t>Regex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Compile to XFA</a:t>
            </a:r>
          </a:p>
          <a:p>
            <a:pPr lvl="1"/>
            <a:r>
              <a:rPr lang="en-US" altLang="zh-TW" dirty="0" smtClean="0"/>
              <a:t>Alg. 3 : </a:t>
            </a:r>
            <a:r>
              <a:rPr lang="en-US" altLang="zh-TW" dirty="0"/>
              <a:t>data </a:t>
            </a:r>
            <a:r>
              <a:rPr lang="en-US" altLang="zh-TW" dirty="0" err="1"/>
              <a:t>determinization</a:t>
            </a:r>
            <a:r>
              <a:rPr lang="en-US" altLang="zh-TW" dirty="0"/>
              <a:t> for NXFAs</a:t>
            </a:r>
            <a:endParaRPr lang="en-US" altLang="zh-TW" dirty="0" smtClean="0"/>
          </a:p>
          <a:p>
            <a:pPr marL="411480" lvl="1" indent="0">
              <a:buNone/>
            </a:pP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1824432"/>
                  </p:ext>
                </p:extLst>
              </p:nvPr>
            </p:nvGraphicFramePr>
            <p:xfrm>
              <a:off x="110158" y="4392108"/>
              <a:ext cx="8350274" cy="245600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75137"/>
                    <a:gridCol w="4175137"/>
                  </a:tblGrid>
                  <a:tr h="231070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Q : {G, H}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rowSpan="6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l-GR" altLang="zh-TW" sz="1200" spc="-100" baseline="0" dirty="0" smtClean="0">
                                      <a:solidFill>
                                        <a:schemeClr val="tx1"/>
                                      </a:solidFill>
                                    </a:rPr>
                                    <m:t>δ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{{3, 5}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{3, 5}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{3, 5}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{3, 4, 5}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{3, 4, 5}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  {3, 4, 5}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D’ : {{3, 5}, {3, 4, 5}}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244661">
                    <a:tc>
                      <a:txBody>
                        <a:bodyPr/>
                        <a:lstStyle/>
                        <a:p>
                          <a:r>
                            <a:rPr lang="el-GR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δ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‘: {G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G, G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H , H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H, H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G, H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m:rPr>
                                      <m:sty m:val="p"/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G}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r>
                            <a:rPr lang="en-US" altLang="zh-TW" sz="1200" i="0" spc="-100" baseline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) : (G, {3, 5})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F’ : {}</a:t>
                          </a:r>
                          <a:endParaRPr lang="zh-TW" altLang="en-US" sz="1200" spc="-100" baseline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206608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QD : {(G, {3, 5}), (H, {3, 4, 5})}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H</a:t>
                          </a:r>
                          <a:endParaRPr lang="zh-TW" altLang="en-US" sz="1200" spc="-1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H</a:t>
                          </a:r>
                          <a:endParaRPr lang="zh-TW" altLang="en-US" sz="1200" spc="-1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{3, 4, 5}</a:t>
                          </a:r>
                          <a:endParaRPr lang="zh-TW" altLang="en-US" sz="1200" spc="-100" baseline="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{3, 4, 5}</a:t>
                          </a:r>
                          <a:endParaRPr lang="zh-TW" altLang="en-US" sz="1200" spc="-1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1824432"/>
                  </p:ext>
                </p:extLst>
              </p:nvPr>
            </p:nvGraphicFramePr>
            <p:xfrm>
              <a:off x="110158" y="4392108"/>
              <a:ext cx="8350274" cy="245600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75137"/>
                    <a:gridCol w="4175137"/>
                  </a:tblGrid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Q : {G, H}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rowSpan="6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b="-35333"/>
                          </a:stretch>
                        </a:blip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D’ : {{3, 5},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{3, 4, 5}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4550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68421" r="-100000" b="-44386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00000" r="-100000" b="-39607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F’ : {}</a:t>
                          </a:r>
                          <a:endParaRPr lang="zh-TW" altLang="en-US" sz="1200" spc="-100" baseline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QD : {(G, {3, 5}), (H, {3, 4, 5})}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576923" r="-100000" b="-1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576923" b="-103846"/>
                          </a:stretch>
                        </a:blip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690196" r="-100000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690196" b="-588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6752"/>
            <a:ext cx="8460431" cy="244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78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 this </a:t>
            </a:r>
            <a:r>
              <a:rPr lang="en-US" altLang="zh-TW" dirty="0" smtClean="0"/>
              <a:t>paper their primary goal </a:t>
            </a:r>
            <a:r>
              <a:rPr lang="en-US" altLang="zh-TW" dirty="0"/>
              <a:t>is to improve the time and space efficiency of </a:t>
            </a:r>
            <a:r>
              <a:rPr lang="en-US" altLang="zh-TW" dirty="0" smtClean="0"/>
              <a:t>signature matching </a:t>
            </a:r>
            <a:r>
              <a:rPr lang="en-US" altLang="zh-TW" dirty="0"/>
              <a:t>in network intrusion detection </a:t>
            </a:r>
            <a:r>
              <a:rPr lang="en-US" altLang="zh-TW" dirty="0" smtClean="0"/>
              <a:t>systems (</a:t>
            </a:r>
            <a:r>
              <a:rPr lang="en-US" altLang="zh-TW" dirty="0"/>
              <a:t>NIDS</a:t>
            </a:r>
            <a:r>
              <a:rPr lang="en-US" altLang="zh-TW" dirty="0" smtClean="0"/>
              <a:t>).</a:t>
            </a:r>
          </a:p>
          <a:p>
            <a:endParaRPr lang="en-US" altLang="zh-TW" dirty="0"/>
          </a:p>
          <a:p>
            <a:r>
              <a:rPr lang="en-US" altLang="zh-TW" dirty="0"/>
              <a:t>To achieve their </a:t>
            </a:r>
            <a:r>
              <a:rPr lang="en-US" altLang="zh-TW" dirty="0" smtClean="0"/>
              <a:t>goal they introduce </a:t>
            </a:r>
            <a:r>
              <a:rPr lang="en-US" altLang="zh-TW" dirty="0"/>
              <a:t>extended </a:t>
            </a:r>
            <a:r>
              <a:rPr lang="en-US" altLang="zh-TW" dirty="0" smtClean="0"/>
              <a:t>finite automata </a:t>
            </a:r>
            <a:r>
              <a:rPr lang="en-US" altLang="zh-TW" dirty="0"/>
              <a:t>(XFAs) which augment traditional </a:t>
            </a:r>
            <a:r>
              <a:rPr lang="en-US" altLang="zh-TW" dirty="0" smtClean="0"/>
              <a:t>FSAs with </a:t>
            </a:r>
            <a:r>
              <a:rPr lang="en-US" altLang="zh-TW" dirty="0">
                <a:solidFill>
                  <a:srgbClr val="FF0000"/>
                </a:solidFill>
              </a:rPr>
              <a:t>a finite scratch memory</a:t>
            </a:r>
            <a:r>
              <a:rPr lang="en-US" altLang="zh-TW" dirty="0"/>
              <a:t> used to remember </a:t>
            </a:r>
            <a:r>
              <a:rPr lang="en-US" altLang="zh-TW" dirty="0" smtClean="0"/>
              <a:t>various types </a:t>
            </a:r>
            <a:r>
              <a:rPr lang="en-US" altLang="zh-TW" dirty="0"/>
              <a:t>of information relevant to the progress of </a:t>
            </a:r>
            <a:r>
              <a:rPr lang="en-US" altLang="zh-TW" dirty="0" smtClean="0"/>
              <a:t>signature matching</a:t>
            </a:r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190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Build </a:t>
            </a:r>
            <a:r>
              <a:rPr lang="en-US" altLang="zh-TW" dirty="0"/>
              <a:t>XFAs from </a:t>
            </a:r>
            <a:r>
              <a:rPr lang="en-US" altLang="zh-TW" dirty="0" smtClean="0"/>
              <a:t>Regex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Compile to XFA</a:t>
            </a:r>
          </a:p>
          <a:p>
            <a:pPr lvl="1"/>
            <a:r>
              <a:rPr lang="en-US" altLang="zh-TW" dirty="0" smtClean="0"/>
              <a:t>Alg. 3 : </a:t>
            </a:r>
            <a:r>
              <a:rPr lang="en-US" altLang="zh-TW" dirty="0"/>
              <a:t>data </a:t>
            </a:r>
            <a:r>
              <a:rPr lang="en-US" altLang="zh-TW" dirty="0" err="1"/>
              <a:t>determinization</a:t>
            </a:r>
            <a:r>
              <a:rPr lang="en-US" altLang="zh-TW" dirty="0"/>
              <a:t> for NXFAs</a:t>
            </a:r>
            <a:endParaRPr lang="en-US" altLang="zh-TW" dirty="0" smtClean="0"/>
          </a:p>
          <a:p>
            <a:pPr marL="411480" lvl="1" indent="0">
              <a:buNone/>
            </a:pP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4454100"/>
                  </p:ext>
                </p:extLst>
              </p:nvPr>
            </p:nvGraphicFramePr>
            <p:xfrm>
              <a:off x="110158" y="4392108"/>
              <a:ext cx="8350274" cy="245600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75137"/>
                    <a:gridCol w="4175137"/>
                  </a:tblGrid>
                  <a:tr h="231070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Q : {G, H}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rowSpan="6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l-GR" altLang="zh-TW" sz="1200" spc="-100" baseline="0" dirty="0" smtClean="0">
                                      <a:solidFill>
                                        <a:schemeClr val="tx1"/>
                                      </a:solidFill>
                                    </a:rPr>
                                    <m:t>δ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{{3, 5}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{3, 5}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{3, 5}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{3, 4, 5}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{3, 4, 5}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{3, 4, 5}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{3, 4, 5}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  {3, 5, 7}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D’ : {{3, 5}, {3, 4, 5},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{3, 5, 7}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244661">
                    <a:tc>
                      <a:txBody>
                        <a:bodyPr/>
                        <a:lstStyle/>
                        <a:p>
                          <a:r>
                            <a:rPr lang="el-GR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δ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‘: {G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G, G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H , H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H, H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G, H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m:rPr>
                                      <m:sty m:val="p"/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G}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r>
                            <a:rPr lang="en-US" altLang="zh-TW" sz="1200" i="0" spc="-100" baseline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) : (G, {3, 5})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F’ : {}</a:t>
                          </a:r>
                          <a:endParaRPr lang="zh-TW" altLang="en-US" sz="1200" spc="-100" baseline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20660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QD : {(G, {3, 5}), (H, {3, 4, 5}),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(G, {3, 5, 7})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H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G</a:t>
                          </a:r>
                          <a:endParaRPr lang="zh-TW" altLang="en-US" sz="1200" spc="-1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{3, 4, 5}</a:t>
                          </a:r>
                          <a:endParaRPr lang="zh-TW" altLang="en-US" sz="1200" spc="-100" baseline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{3, 5, 7}</a:t>
                          </a:r>
                          <a:endParaRPr lang="zh-TW" altLang="en-US" sz="1200" spc="-1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4454100"/>
                  </p:ext>
                </p:extLst>
              </p:nvPr>
            </p:nvGraphicFramePr>
            <p:xfrm>
              <a:off x="110158" y="4392108"/>
              <a:ext cx="8350274" cy="245600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75137"/>
                    <a:gridCol w="4175137"/>
                  </a:tblGrid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Q : {G, H}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rowSpan="6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b="-35333"/>
                          </a:stretch>
                        </a:blip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D’ : {{3, 5},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{3, 4, 5},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{3, 5, 7}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4550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68421" r="-100000" b="-44386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00000" r="-100000" b="-39607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F’ : {}</a:t>
                          </a:r>
                          <a:endParaRPr lang="zh-TW" altLang="en-US" sz="1200" spc="-100" baseline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QD : {(G, {3, 5}), (H, {3, 4, 5}),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(G, {3, 5, 7})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576923" r="-100000" b="-1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576923" b="-103846"/>
                          </a:stretch>
                        </a:blip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690196" r="-100000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690196" b="-588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6752"/>
            <a:ext cx="8460431" cy="244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86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Build </a:t>
            </a:r>
            <a:r>
              <a:rPr lang="en-US" altLang="zh-TW" dirty="0"/>
              <a:t>XFAs from </a:t>
            </a:r>
            <a:r>
              <a:rPr lang="en-US" altLang="zh-TW" dirty="0" smtClean="0"/>
              <a:t>Regex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Compile to XFA</a:t>
            </a:r>
          </a:p>
          <a:p>
            <a:pPr lvl="1"/>
            <a:r>
              <a:rPr lang="en-US" altLang="zh-TW" dirty="0" smtClean="0"/>
              <a:t>Alg. 3 : </a:t>
            </a:r>
            <a:r>
              <a:rPr lang="en-US" altLang="zh-TW" dirty="0"/>
              <a:t>data </a:t>
            </a:r>
            <a:r>
              <a:rPr lang="en-US" altLang="zh-TW" dirty="0" err="1"/>
              <a:t>determinization</a:t>
            </a:r>
            <a:r>
              <a:rPr lang="en-US" altLang="zh-TW" dirty="0"/>
              <a:t> for NXFAs</a:t>
            </a:r>
            <a:endParaRPr lang="en-US" altLang="zh-TW" dirty="0" smtClean="0"/>
          </a:p>
          <a:p>
            <a:pPr marL="411480" lvl="1" indent="0">
              <a:buNone/>
            </a:pP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0735878"/>
                  </p:ext>
                </p:extLst>
              </p:nvPr>
            </p:nvGraphicFramePr>
            <p:xfrm>
              <a:off x="110158" y="4392108"/>
              <a:ext cx="8350274" cy="245600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75137"/>
                    <a:gridCol w="4175137"/>
                  </a:tblGrid>
                  <a:tr h="231070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Q : {G, H}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rowSpan="6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l-GR" altLang="zh-TW" sz="1200" spc="-100" baseline="0" dirty="0" smtClean="0">
                                      <a:solidFill>
                                        <a:schemeClr val="tx1"/>
                                      </a:solidFill>
                                    </a:rPr>
                                    <m:t>δ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{{3, 5}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{3, 5}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{3, 5}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{3, 4, 5}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{3, 4, 5}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{3, 4, 5}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{3, 4, 5}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{3, 5, 7}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{3, 4, 5} 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m:rPr>
                                      <m:sty m:val="p"/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 {3, 5}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D’ : {{3, 5}, {3, 4, 5}, {3, 5, 7}}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244661">
                    <a:tc>
                      <a:txBody>
                        <a:bodyPr/>
                        <a:lstStyle/>
                        <a:p>
                          <a:r>
                            <a:rPr lang="el-GR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δ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‘: {G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G, G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H , H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H, H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G, H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m:rPr>
                                      <m:sty m:val="p"/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G}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r>
                            <a:rPr lang="en-US" altLang="zh-TW" sz="1200" i="0" spc="-100" baseline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) : (G, {3, 5})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F’ : {}</a:t>
                          </a:r>
                          <a:endParaRPr lang="zh-TW" altLang="en-US" sz="1200" spc="-100" baseline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20660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QD : {(G, {3, 5}), (H, {3, 4, 5}), (G, {3, 5, 7})}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H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G</a:t>
                          </a:r>
                          <a:endParaRPr lang="zh-TW" altLang="en-US" sz="1200" spc="-1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{3, 4, 5}</a:t>
                          </a:r>
                          <a:endParaRPr lang="zh-TW" altLang="en-US" sz="1200" spc="-100" baseline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{3, 5}</a:t>
                          </a:r>
                          <a:endParaRPr lang="zh-TW" altLang="en-US" sz="1200" spc="-1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0735878"/>
                  </p:ext>
                </p:extLst>
              </p:nvPr>
            </p:nvGraphicFramePr>
            <p:xfrm>
              <a:off x="110158" y="4392108"/>
              <a:ext cx="8350274" cy="245600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75137"/>
                    <a:gridCol w="4175137"/>
                  </a:tblGrid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Q : {G, H}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rowSpan="6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b="-35333"/>
                          </a:stretch>
                        </a:blip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D’ : {{3, 5},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{3, 4, 5}, {3, 5, 7}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4550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68421" r="-100000" b="-44386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00000" r="-100000" b="-39607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F’ : {}</a:t>
                          </a:r>
                          <a:endParaRPr lang="zh-TW" altLang="en-US" sz="1200" spc="-100" baseline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QD : {(G, {3, 5}), (H, {3, 4, 5}), (G, {3, 5, 7})}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576923" r="-100000" b="-1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576923" b="-103846"/>
                          </a:stretch>
                        </a:blip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690196" r="-100000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690196" b="-588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6752"/>
            <a:ext cx="8460431" cy="244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742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Build </a:t>
            </a:r>
            <a:r>
              <a:rPr lang="en-US" altLang="zh-TW" dirty="0"/>
              <a:t>XFAs from </a:t>
            </a:r>
            <a:r>
              <a:rPr lang="en-US" altLang="zh-TW" dirty="0" smtClean="0"/>
              <a:t>Regex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Compile to XFA</a:t>
            </a:r>
          </a:p>
          <a:p>
            <a:pPr lvl="1"/>
            <a:r>
              <a:rPr lang="en-US" altLang="zh-TW" dirty="0" smtClean="0"/>
              <a:t>Alg. 3 : </a:t>
            </a:r>
            <a:r>
              <a:rPr lang="en-US" altLang="zh-TW" dirty="0"/>
              <a:t>data </a:t>
            </a:r>
            <a:r>
              <a:rPr lang="en-US" altLang="zh-TW" dirty="0" err="1"/>
              <a:t>determinization</a:t>
            </a:r>
            <a:r>
              <a:rPr lang="en-US" altLang="zh-TW" dirty="0"/>
              <a:t> for NXFAs</a:t>
            </a:r>
            <a:endParaRPr lang="en-US" altLang="zh-TW" dirty="0" smtClean="0"/>
          </a:p>
          <a:p>
            <a:pPr marL="411480" lvl="1" indent="0">
              <a:buNone/>
            </a:pP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699357"/>
                  </p:ext>
                </p:extLst>
              </p:nvPr>
            </p:nvGraphicFramePr>
            <p:xfrm>
              <a:off x="110158" y="4392108"/>
              <a:ext cx="8350274" cy="245600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75137"/>
                    <a:gridCol w="4175137"/>
                  </a:tblGrid>
                  <a:tr h="231070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Q : {G, H}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rowSpan="6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l-GR" altLang="zh-TW" sz="1200" spc="-100" baseline="0" dirty="0" smtClean="0">
                                      <a:solidFill>
                                        <a:schemeClr val="tx1"/>
                                      </a:solidFill>
                                    </a:rPr>
                                    <m:t>δ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{{3, 5}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{3, 5},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{3, 5, 7}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  {3, 5, 6}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{3, 5}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{3, 4, 5}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{3, 4, 5}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{3, 4, 5}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{3, 4, 5}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{3, 5, 7}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{3, 4, 5} 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m:rPr>
                                      <m:sty m:val="p"/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{3, 5}}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D’ : {{3, 5}, {3, 4, 5}, {3, 5, 7},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{3, 5, 6}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244661">
                    <a:tc>
                      <a:txBody>
                        <a:bodyPr/>
                        <a:lstStyle/>
                        <a:p>
                          <a:r>
                            <a:rPr lang="el-GR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δ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‘: {G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G, G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H , H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H, H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G, H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m:rPr>
                                      <m:sty m:val="p"/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G}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r>
                            <a:rPr lang="en-US" altLang="zh-TW" sz="1200" i="0" spc="-100" baseline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) : (G, {3, 5})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F’ : {}</a:t>
                          </a:r>
                          <a:endParaRPr lang="zh-TW" altLang="en-US" sz="1200" spc="-100" baseline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20660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QD : {(G, {3, 5}), (H, {3, 4, 5}), (G, {3, 5, 7}),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(G, {3, 5, 6})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G</a:t>
                          </a:r>
                          <a:endParaRPr lang="zh-TW" altLang="en-US" sz="1200" spc="-1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G</a:t>
                          </a:r>
                          <a:endParaRPr lang="zh-TW" altLang="en-US" sz="1200" spc="-1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{3, 5, 7}</a:t>
                          </a:r>
                          <a:endParaRPr lang="zh-TW" altLang="en-US" sz="1200" spc="-100" baseline="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{3, 5, 6}</a:t>
                          </a:r>
                          <a:endParaRPr lang="zh-TW" altLang="en-US" sz="1200" spc="-1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699357"/>
                  </p:ext>
                </p:extLst>
              </p:nvPr>
            </p:nvGraphicFramePr>
            <p:xfrm>
              <a:off x="110158" y="4392108"/>
              <a:ext cx="8350274" cy="245600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75137"/>
                    <a:gridCol w="4175137"/>
                  </a:tblGrid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Q : {G, H}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rowSpan="6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b="-35333"/>
                          </a:stretch>
                        </a:blip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D’ : {{3, 5},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{3, 4, 5}, {3, 5, 7},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{3, 5, 6}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4550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68421" r="-100000" b="-44386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00000" r="-100000" b="-39607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F’ : {}</a:t>
                          </a:r>
                          <a:endParaRPr lang="zh-TW" altLang="en-US" sz="1200" spc="-100" baseline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QD : {(G, {3, 5}), (H, {3, 4, 5}), (G, {3, 5, 7}),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(G, {3, 5, 6})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576923" r="-100000" b="-1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576923" b="-103846"/>
                          </a:stretch>
                        </a:blip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690196" r="-100000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690196" b="-588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6752"/>
            <a:ext cx="8460431" cy="244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683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Build </a:t>
            </a:r>
            <a:r>
              <a:rPr lang="en-US" altLang="zh-TW" dirty="0"/>
              <a:t>XFAs from </a:t>
            </a:r>
            <a:r>
              <a:rPr lang="en-US" altLang="zh-TW" dirty="0" smtClean="0"/>
              <a:t>Regex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Compile to XFA</a:t>
            </a:r>
          </a:p>
          <a:p>
            <a:pPr lvl="1"/>
            <a:r>
              <a:rPr lang="en-US" altLang="zh-TW" dirty="0" smtClean="0"/>
              <a:t>Alg. 3 : </a:t>
            </a:r>
            <a:r>
              <a:rPr lang="en-US" altLang="zh-TW" dirty="0"/>
              <a:t>data </a:t>
            </a:r>
            <a:r>
              <a:rPr lang="en-US" altLang="zh-TW" dirty="0" err="1"/>
              <a:t>determinization</a:t>
            </a:r>
            <a:r>
              <a:rPr lang="en-US" altLang="zh-TW" dirty="0"/>
              <a:t> for NXFAs</a:t>
            </a:r>
            <a:endParaRPr lang="en-US" altLang="zh-TW" dirty="0" smtClean="0"/>
          </a:p>
          <a:p>
            <a:pPr marL="411480" lvl="1" indent="0">
              <a:buNone/>
            </a:pP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9313608"/>
                  </p:ext>
                </p:extLst>
              </p:nvPr>
            </p:nvGraphicFramePr>
            <p:xfrm>
              <a:off x="110158" y="4392108"/>
              <a:ext cx="8350274" cy="245600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75137"/>
                    <a:gridCol w="4175137"/>
                  </a:tblGrid>
                  <a:tr h="231070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Q : {G, H}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rowSpan="6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l-GR" altLang="zh-TW" sz="1200" spc="-100" baseline="0" dirty="0" smtClean="0">
                                      <a:solidFill>
                                        <a:schemeClr val="tx1"/>
                                      </a:solidFill>
                                    </a:rPr>
                                    <m:t>δ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{{3, 5}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{3, 5}, {3, 5, 7}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{3, 5, 6} ,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{3, 5}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{3, 4, 5} ,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{3, 5, 7}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  {3, 4, 5}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{3, 4, 5}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{3, 4, 5}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{3, 4, 5}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{3, 5, 7}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{3, 4, 5} 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m:rPr>
                                      <m:sty m:val="p"/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{3, 5}}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D’ : {{3, 5}, {3, 4, 5}, {3, 5, 7}, {3, 5, 6}}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244661">
                    <a:tc>
                      <a:txBody>
                        <a:bodyPr/>
                        <a:lstStyle/>
                        <a:p>
                          <a:r>
                            <a:rPr lang="el-GR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δ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‘: {G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G, G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H , H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H, H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G, H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m:rPr>
                                      <m:sty m:val="p"/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G}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r>
                            <a:rPr lang="en-US" altLang="zh-TW" sz="1200" i="0" spc="-100" baseline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) : (G, {3, 5})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F’ : {}</a:t>
                          </a:r>
                          <a:endParaRPr lang="zh-TW" altLang="en-US" sz="1200" spc="-100" baseline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20660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QD : {(G, {3, 5}), (H, {3, 4, 5}), (G, {3, 5, 7}), (G, {3, 5, 6})}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G</a:t>
                          </a:r>
                          <a:endParaRPr lang="zh-TW" altLang="en-US" sz="1200" spc="-1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H</a:t>
                          </a:r>
                          <a:endParaRPr lang="zh-TW" altLang="en-US" sz="1200" spc="-1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{3, 5, 7}</a:t>
                          </a:r>
                          <a:endParaRPr lang="zh-TW" altLang="en-US" sz="1200" spc="-100" baseline="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{3, 4, 5}</a:t>
                          </a:r>
                          <a:endParaRPr lang="zh-TW" altLang="en-US" sz="1200" spc="-1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9313608"/>
                  </p:ext>
                </p:extLst>
              </p:nvPr>
            </p:nvGraphicFramePr>
            <p:xfrm>
              <a:off x="110158" y="4392108"/>
              <a:ext cx="8350274" cy="245600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75137"/>
                    <a:gridCol w="4175137"/>
                  </a:tblGrid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Q : {G, H}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rowSpan="6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b="-35333"/>
                          </a:stretch>
                        </a:blip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D’ : {{3, 5},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{3, 4, 5}, {3, 5, 7}, {3, 5, 6}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4550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68421" r="-100000" b="-44386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00000" r="-100000" b="-39607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F’ : {}</a:t>
                          </a:r>
                          <a:endParaRPr lang="zh-TW" altLang="en-US" sz="1200" spc="-100" baseline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QD : {(G, {3, 5}), (H, {3, 4, 5}), (G, {3, 5, 7}), (G, {3, 5, 6})}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576923" r="-100000" b="-1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576923" b="-103846"/>
                          </a:stretch>
                        </a:blip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690196" r="-100000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690196" b="-588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6752"/>
            <a:ext cx="8460431" cy="244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675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Build </a:t>
            </a:r>
            <a:r>
              <a:rPr lang="en-US" altLang="zh-TW" dirty="0"/>
              <a:t>XFAs from </a:t>
            </a:r>
            <a:r>
              <a:rPr lang="en-US" altLang="zh-TW" dirty="0" smtClean="0"/>
              <a:t>Regex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Compile to XFA</a:t>
            </a:r>
          </a:p>
          <a:p>
            <a:pPr lvl="1"/>
            <a:r>
              <a:rPr lang="en-US" altLang="zh-TW" dirty="0" smtClean="0"/>
              <a:t>Alg. 3 : </a:t>
            </a:r>
            <a:r>
              <a:rPr lang="en-US" altLang="zh-TW" dirty="0"/>
              <a:t>data </a:t>
            </a:r>
            <a:r>
              <a:rPr lang="en-US" altLang="zh-TW" dirty="0" err="1"/>
              <a:t>determinization</a:t>
            </a:r>
            <a:r>
              <a:rPr lang="en-US" altLang="zh-TW" dirty="0"/>
              <a:t> for NXFAs</a:t>
            </a:r>
            <a:endParaRPr lang="en-US" altLang="zh-TW" dirty="0" smtClean="0"/>
          </a:p>
          <a:p>
            <a:pPr marL="411480" lvl="1" indent="0">
              <a:buNone/>
            </a:pP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7900672"/>
                  </p:ext>
                </p:extLst>
              </p:nvPr>
            </p:nvGraphicFramePr>
            <p:xfrm>
              <a:off x="110158" y="4392108"/>
              <a:ext cx="8350274" cy="245600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75137"/>
                    <a:gridCol w="4175137"/>
                  </a:tblGrid>
                  <a:tr h="231070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Q : {G, H}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rowSpan="6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l-GR" altLang="zh-TW" sz="1200" spc="-100" baseline="0" dirty="0" smtClean="0">
                                      <a:solidFill>
                                        <a:schemeClr val="tx1"/>
                                      </a:solidFill>
                                    </a:rPr>
                                    <m:t>δ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{{3, 5}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{3, 5}, {3, 5, 7}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{3, 5, 6} ,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{3, 5, 6}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  {3, 5}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{3, 5}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{3, 4, 5} , {3, 5, 7}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{3, 4, 5}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{3, 4, 5}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{3, 4, 5}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{3, 4, 5}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{3, 5, 7}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{3, 4, 5} 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m:rPr>
                                      <m:sty m:val="p"/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{3, 5}}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D’ : {{3, 5}, {3, 4, 5}, {3, 5, 7}, {3, 5, 6}}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244661">
                    <a:tc>
                      <a:txBody>
                        <a:bodyPr/>
                        <a:lstStyle/>
                        <a:p>
                          <a:r>
                            <a:rPr lang="el-GR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δ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‘: {G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G, G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H , H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H, H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G, H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m:rPr>
                                      <m:sty m:val="p"/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G}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r>
                            <a:rPr lang="en-US" altLang="zh-TW" sz="1200" i="0" spc="-100" baseline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) : (G, {3, 5})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F’ : {}</a:t>
                          </a:r>
                          <a:endParaRPr lang="zh-TW" altLang="en-US" sz="1200" spc="-100" baseline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20660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QD : {(G, {3, 5}), (H, {3, 4, 5}), (G, {3, 5, 7}), (G, {3, 5, 6})}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G</a:t>
                          </a:r>
                          <a:endParaRPr lang="zh-TW" altLang="en-US" sz="1200" spc="-1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G</a:t>
                          </a:r>
                          <a:endParaRPr lang="zh-TW" altLang="en-US" sz="1200" spc="-1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{3, 5, 6}</a:t>
                          </a:r>
                          <a:endParaRPr lang="zh-TW" altLang="en-US" sz="1200" spc="-100" baseline="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{3, 5}</a:t>
                          </a:r>
                          <a:endParaRPr lang="zh-TW" altLang="en-US" sz="1200" spc="-1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7900672"/>
                  </p:ext>
                </p:extLst>
              </p:nvPr>
            </p:nvGraphicFramePr>
            <p:xfrm>
              <a:off x="110158" y="4392108"/>
              <a:ext cx="8350274" cy="245600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75137"/>
                    <a:gridCol w="4175137"/>
                  </a:tblGrid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Q : {G, H}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rowSpan="6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b="-35333"/>
                          </a:stretch>
                        </a:blip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D’ : {{3, 5},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{3, 4, 5}, {3, 5, 7}, {3, 5, 6}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4550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68421" r="-100000" b="-44386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00000" r="-100000" b="-39607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F’ : {}</a:t>
                          </a:r>
                          <a:endParaRPr lang="zh-TW" altLang="en-US" sz="1200" spc="-100" baseline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QD : {(G, {3, 5}), (H, {3, 4, 5}), (G, {3, 5, 7}), (G, {3, 5, 6})}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576923" r="-100000" b="-1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576923" b="-103846"/>
                          </a:stretch>
                        </a:blip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690196" r="-100000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690196" b="-588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6752"/>
            <a:ext cx="8460431" cy="244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798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Build </a:t>
            </a:r>
            <a:r>
              <a:rPr lang="en-US" altLang="zh-TW" dirty="0"/>
              <a:t>XFAs from </a:t>
            </a:r>
            <a:r>
              <a:rPr lang="en-US" altLang="zh-TW" dirty="0" smtClean="0"/>
              <a:t>Regex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Compile to XFA</a:t>
            </a:r>
          </a:p>
          <a:p>
            <a:pPr lvl="1"/>
            <a:r>
              <a:rPr lang="en-US" altLang="zh-TW" dirty="0" smtClean="0"/>
              <a:t>Alg. 3 : </a:t>
            </a:r>
            <a:r>
              <a:rPr lang="en-US" altLang="zh-TW" dirty="0"/>
              <a:t>data </a:t>
            </a:r>
            <a:r>
              <a:rPr lang="en-US" altLang="zh-TW" dirty="0" err="1"/>
              <a:t>determinization</a:t>
            </a:r>
            <a:r>
              <a:rPr lang="en-US" altLang="zh-TW" dirty="0"/>
              <a:t> for NXFAs</a:t>
            </a:r>
            <a:endParaRPr lang="en-US" altLang="zh-TW" dirty="0" smtClean="0"/>
          </a:p>
          <a:p>
            <a:pPr marL="411480" lvl="1" indent="0">
              <a:buNone/>
            </a:pP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3828171"/>
                  </p:ext>
                </p:extLst>
              </p:nvPr>
            </p:nvGraphicFramePr>
            <p:xfrm>
              <a:off x="110158" y="4392108"/>
              <a:ext cx="8350274" cy="245600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75137"/>
                    <a:gridCol w="4175137"/>
                  </a:tblGrid>
                  <a:tr h="231070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Q : {G, H}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rowSpan="6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l-GR" altLang="zh-TW" sz="1200" spc="-100" baseline="0" dirty="0" smtClean="0">
                                      <a:solidFill>
                                        <a:schemeClr val="tx1"/>
                                      </a:solidFill>
                                    </a:rPr>
                                    <m:t>δ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{{3, 5}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{3, 5}, {3, 5, 7}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{3, 5, 6} , {3, 5, 6}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{3, 5}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{3, 5}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{3, 4, 5} , {3, 5, 7}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{3, 4, 5} ,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{3, 5, 6}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  {3, 4, 5}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{3, 4, 5}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{3, 4, 5}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{3, 4, 5}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{3, 5, 7}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{3, 4, 5} 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m:rPr>
                                      <m:sty m:val="p"/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{3, 5}}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D’ : {{3, 5}, {3, 4, 5}, {3, 5, 7}, {3, 5, 6}}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244661">
                    <a:tc>
                      <a:txBody>
                        <a:bodyPr/>
                        <a:lstStyle/>
                        <a:p>
                          <a:r>
                            <a:rPr lang="el-GR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δ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‘: {G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G, G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H , H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H, H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G, H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m:rPr>
                                      <m:sty m:val="p"/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G}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r>
                            <a:rPr lang="en-US" altLang="zh-TW" sz="1200" i="0" spc="-100" baseline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) : (G, {3, 5})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F’ : {}</a:t>
                          </a:r>
                          <a:endParaRPr lang="zh-TW" altLang="en-US" sz="1200" spc="-100" baseline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20660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QD : {(G, {3, 5}), (H, {3, 4, 5}), (G, {3, 5, 7}), (G, {3, 5, 6})}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G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H</a:t>
                          </a:r>
                          <a:endParaRPr lang="zh-TW" altLang="en-US" sz="1200" spc="-1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{3, 5, 6}</a:t>
                          </a:r>
                          <a:endParaRPr lang="zh-TW" altLang="en-US" sz="1200" spc="-100" baseline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 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{3, 4, 5}</a:t>
                          </a:r>
                          <a:endParaRPr lang="zh-TW" altLang="en-US" sz="1200" spc="-1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3828171"/>
                  </p:ext>
                </p:extLst>
              </p:nvPr>
            </p:nvGraphicFramePr>
            <p:xfrm>
              <a:off x="110158" y="4392108"/>
              <a:ext cx="8350274" cy="245600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75137"/>
                    <a:gridCol w="4175137"/>
                  </a:tblGrid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Q : {G, H}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rowSpan="6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b="-35333"/>
                          </a:stretch>
                        </a:blip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D’ : {{3, 5},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{3, 4, 5}, {3, 5, 7}, {3, 5, 6}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4550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68421" r="-100000" b="-44386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00000" r="-100000" b="-39607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F’ : {}</a:t>
                          </a:r>
                          <a:endParaRPr lang="zh-TW" altLang="en-US" sz="1200" spc="-100" baseline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QD : {(G, {3, 5}), (H, {3, 4, 5}), (G, {3, 5, 7}), (G, {3, 5, 6})}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576923" r="-100000" b="-1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576923" b="-103846"/>
                          </a:stretch>
                        </a:blip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690196" r="-100000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690196" b="-588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6752"/>
            <a:ext cx="8460431" cy="244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296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Build </a:t>
            </a:r>
            <a:r>
              <a:rPr lang="en-US" altLang="zh-TW" dirty="0"/>
              <a:t>XFAs from </a:t>
            </a:r>
            <a:r>
              <a:rPr lang="en-US" altLang="zh-TW" dirty="0" smtClean="0"/>
              <a:t>Regex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Compile to XFA</a:t>
            </a:r>
          </a:p>
          <a:p>
            <a:pPr lvl="1"/>
            <a:r>
              <a:rPr lang="en-US" altLang="zh-TW" dirty="0" smtClean="0"/>
              <a:t>Alg. 3 : </a:t>
            </a:r>
            <a:r>
              <a:rPr lang="en-US" altLang="zh-TW" dirty="0"/>
              <a:t>data </a:t>
            </a:r>
            <a:r>
              <a:rPr lang="en-US" altLang="zh-TW" dirty="0" err="1"/>
              <a:t>determinization</a:t>
            </a:r>
            <a:r>
              <a:rPr lang="en-US" altLang="zh-TW" dirty="0"/>
              <a:t> for NXFAs</a:t>
            </a:r>
            <a:endParaRPr lang="en-US" altLang="zh-TW" dirty="0" smtClean="0"/>
          </a:p>
          <a:p>
            <a:pPr marL="411480" lvl="1" indent="0">
              <a:buNone/>
            </a:pP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7985862"/>
                  </p:ext>
                </p:extLst>
              </p:nvPr>
            </p:nvGraphicFramePr>
            <p:xfrm>
              <a:off x="110158" y="4392108"/>
              <a:ext cx="8350274" cy="245600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75137"/>
                    <a:gridCol w="4175137"/>
                  </a:tblGrid>
                  <a:tr h="231070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Q : {G, H}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rowSpan="6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l-GR" altLang="zh-TW" sz="1200" spc="-100" baseline="0" dirty="0" smtClean="0">
                                      <a:solidFill>
                                        <a:schemeClr val="tx1"/>
                                      </a:solidFill>
                                    </a:rPr>
                                    <m:t>δ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{{3, 5}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{3, 5}, {3, 5, 7}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{3, 5, 6} , {3, 5, 6}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{3, 5}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{3, 5}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{3, 4, 5} , {3, 5, 7}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{3, 4, 5} , {3, 5, 6}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{3, 4, 5}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{3, 4, 5}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{3, 4, 5}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{3, 4, 5}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 {3, 5, 7}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{3, 4, 5} 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m:rPr>
                                      <m:sty m:val="p"/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{3, 5}}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D’ : {{3, 5}, {3, 4, 5}, {3, 5, 7}, {3, 5, 6}}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244661">
                    <a:tc>
                      <a:txBody>
                        <a:bodyPr/>
                        <a:lstStyle/>
                        <a:p>
                          <a:r>
                            <a:rPr lang="el-GR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δ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‘: {G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G, G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H , H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H, H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sty m:val="p"/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G, H </a:t>
                          </a:r>
                          <a14:m>
                            <m:oMath xmlns:m="http://schemas.openxmlformats.org/officeDocument/2006/math"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l-GR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^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m:rPr>
                                      <m:sty m:val="p"/>
                                      <m:brk m:alnAt="2"/>
                                    </m:rPr>
                                    <a:rPr lang="en-US" altLang="zh-TW" sz="1200" b="0" i="0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groupChr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 G}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r>
                            <a:rPr lang="en-US" altLang="zh-TW" sz="1200" i="0" spc="-100" baseline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) : (G, {3, 5})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F’ : {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(G, {3, 5, 6})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}</a:t>
                          </a:r>
                          <a:endParaRPr lang="zh-TW" altLang="en-US" sz="1200" spc="-100" baseline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20660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QD : {(G, {3, 5}), (H, {3, 4, 5}), (G, {3, 5, 7}), (G, {3, 5, 6})}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G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H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200" spc="-1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{3, 5, 6}</a:t>
                          </a:r>
                          <a:endParaRPr lang="zh-TW" altLang="en-US" sz="1200" spc="-100" baseline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altLang="zh-TW" sz="1200" b="0" i="1" spc="-100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:  {3, 4, 5}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7985862"/>
                  </p:ext>
                </p:extLst>
              </p:nvPr>
            </p:nvGraphicFramePr>
            <p:xfrm>
              <a:off x="110158" y="4392108"/>
              <a:ext cx="8350274" cy="245600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75137"/>
                    <a:gridCol w="4175137"/>
                  </a:tblGrid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Q : {G, H}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rowSpan="6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b="-35333"/>
                          </a:stretch>
                        </a:blip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D’ : {{3, 5}, 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{3, 4, 5}, {3, 5, 7}, {3, 5, 6}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4550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68421" r="-100000" b="-44386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00000" r="-100000" b="-39607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F’ : {</a:t>
                          </a:r>
                          <a:r>
                            <a:rPr lang="en-US" altLang="zh-TW" sz="1200" spc="-100" baseline="0" dirty="0" smtClean="0">
                              <a:solidFill>
                                <a:srgbClr val="FF0000"/>
                              </a:solidFill>
                            </a:rPr>
                            <a:t>(G, {3, 5, 6})</a:t>
                          </a: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}</a:t>
                          </a:r>
                          <a:endParaRPr lang="zh-TW" altLang="en-US" sz="1200" spc="-100" baseline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spc="-100" baseline="0" dirty="0" smtClean="0">
                              <a:solidFill>
                                <a:schemeClr val="tx1"/>
                              </a:solidFill>
                            </a:rPr>
                            <a:t>QD : {(G, {3, 5}), (H, {3, 4, 5}), (G, {3, 5, 7}), (G, {3, 5, 6})}</a:t>
                          </a:r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TW" altLang="en-US" sz="1200" spc="-100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576923" r="-100000" b="-1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576923" b="-103846"/>
                          </a:stretch>
                        </a:blipFill>
                      </a:tcPr>
                    </a:tc>
                  </a:tr>
                  <a:tr h="3123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690196" r="-100000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690196" b="-588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6752"/>
            <a:ext cx="8460431" cy="244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312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" y="1208906"/>
            <a:ext cx="8380926" cy="258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Build </a:t>
            </a:r>
            <a:r>
              <a:rPr lang="en-US" altLang="zh-TW" dirty="0"/>
              <a:t>XFAs from </a:t>
            </a:r>
            <a:r>
              <a:rPr lang="en-US" altLang="zh-TW" dirty="0" smtClean="0"/>
              <a:t>Regex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Compile to XFA</a:t>
            </a:r>
          </a:p>
          <a:p>
            <a:pPr lvl="1"/>
            <a:r>
              <a:rPr lang="en-US" altLang="zh-TW" dirty="0"/>
              <a:t>Finding efficient implementations</a:t>
            </a:r>
          </a:p>
          <a:p>
            <a:pPr marL="411480" lvl="1" indent="0">
              <a:buNone/>
            </a:pP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57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Experimental Results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1450 Regular expressions extracted </a:t>
            </a:r>
            <a:r>
              <a:rPr lang="en-US" altLang="zh-TW" dirty="0" smtClean="0"/>
              <a:t>from </a:t>
            </a:r>
            <a:r>
              <a:rPr lang="en-US" altLang="zh-TW" dirty="0"/>
              <a:t>Snort </a:t>
            </a:r>
            <a:r>
              <a:rPr lang="en-US" altLang="zh-TW" dirty="0" smtClean="0"/>
              <a:t>HTTP</a:t>
            </a:r>
          </a:p>
          <a:p>
            <a:r>
              <a:rPr lang="en-US" altLang="zh-TW" dirty="0"/>
              <a:t>Characteristics of combined XFA</a:t>
            </a:r>
            <a:r>
              <a:rPr lang="en-US" altLang="zh-TW" dirty="0" smtClean="0"/>
              <a:t>:</a:t>
            </a:r>
            <a:r>
              <a:rPr lang="zh-TW" altLang="en-US" dirty="0" smtClean="0"/>
              <a:t>􀂄</a:t>
            </a:r>
            <a:endParaRPr lang="zh-TW" altLang="en-US" dirty="0"/>
          </a:p>
          <a:p>
            <a:pPr lvl="1"/>
            <a:r>
              <a:rPr lang="en-US" altLang="zh-TW" dirty="0"/>
              <a:t>41,994 total states </a:t>
            </a:r>
            <a:r>
              <a:rPr lang="en-US" altLang="zh-TW" dirty="0" smtClean="0"/>
              <a:t>=&gt; 42 </a:t>
            </a:r>
            <a:r>
              <a:rPr lang="en-US" altLang="zh-TW" dirty="0" smtClean="0"/>
              <a:t>MB</a:t>
            </a:r>
            <a:endParaRPr lang="en-US" altLang="zh-TW" dirty="0"/>
          </a:p>
          <a:p>
            <a:pPr lvl="1"/>
            <a:r>
              <a:rPr lang="en-US" altLang="zh-TW" dirty="0" smtClean="0"/>
              <a:t>195 </a:t>
            </a:r>
            <a:r>
              <a:rPr lang="en-US" altLang="zh-TW" dirty="0"/>
              <a:t>bits (~25 bytes) of aux memory</a:t>
            </a:r>
          </a:p>
          <a:p>
            <a:pPr lvl="1"/>
            <a:r>
              <a:rPr lang="en-US" altLang="zh-TW" dirty="0" smtClean="0"/>
              <a:t>Instruction </a:t>
            </a:r>
            <a:r>
              <a:rPr lang="en-US" altLang="zh-TW" dirty="0"/>
              <a:t>memory: 3.5 MB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694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Experimental </a:t>
            </a:r>
            <a:r>
              <a:rPr lang="en-US" altLang="zh-TW" dirty="0" smtClean="0"/>
              <a:t>Results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147" name="Picture 3" descr="D:\Dropbox\LittleSister\Paper\(SP 2008) XFA Faster Signature MatchingWith Extended Automata\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65" y="1556792"/>
            <a:ext cx="6659563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086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Technical overview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For NIDS signatures, REs overlap or subsume each other.</a:t>
                </a:r>
              </a:p>
              <a:p>
                <a:pPr lvl="1"/>
                <a:r>
                  <a:rPr lang="en-US" altLang="zh-TW" dirty="0" smtClean="0"/>
                  <a:t>Matching progress interleaved</a:t>
                </a:r>
              </a:p>
              <a:p>
                <a:pPr lvl="1"/>
                <a:r>
                  <a:rPr lang="en-US" altLang="zh-TW" dirty="0" smtClean="0"/>
                  <a:t>Many distinct combination of reachable states</a:t>
                </a:r>
              </a:p>
              <a:p>
                <a:pPr lvl="1"/>
                <a:endParaRPr lang="en-US" altLang="zh-TW" dirty="0"/>
              </a:p>
              <a:p>
                <a:r>
                  <a:rPr lang="en-US" altLang="zh-TW" dirty="0" smtClean="0"/>
                  <a:t>Two signatures</a:t>
                </a:r>
              </a:p>
              <a:p>
                <a:pPr lvl="1"/>
                <a:r>
                  <a:rPr lang="en-US" altLang="zh-TW" dirty="0"/>
                  <a:t>.*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/>
                  <a:t>.*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altLang="zh-TW" b="0" i="1" dirty="0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b="0" i="1" dirty="0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</m:sSubSup>
                      </m:e>
                      <m:sub/>
                      <m:sup>
                        <m:r>
                          <a:rPr lang="en-US" altLang="zh-TW" b="0" i="1" dirty="0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TW" dirty="0"/>
                  <a:t>, where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dirty="0">
                            <a:latin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altLang="zh-TW" i="1" dirty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i="1" dirty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i="1" dirty="0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</m:sSubSup>
                      </m:e>
                      <m:sub/>
                      <m:sup>
                        <m:r>
                          <a:rPr lang="en-US" altLang="zh-TW" i="1" dirty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are distinct </a:t>
                </a:r>
                <a:r>
                  <a:rPr lang="en-US" altLang="zh-TW" dirty="0" smtClean="0"/>
                  <a:t>strings</a:t>
                </a:r>
              </a:p>
              <a:p>
                <a:pPr lvl="1"/>
                <a:r>
                  <a:rPr lang="en-US" altLang="zh-TW" dirty="0"/>
                  <a:t>.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{</m:t>
                    </m:r>
                    <m:r>
                      <a:rPr lang="en-US" altLang="zh-TW" i="1" dirty="0" smtClean="0">
                        <a:latin typeface="Cambria Math"/>
                      </a:rPr>
                      <m:t>𝑛</m:t>
                    </m:r>
                    <m:r>
                      <a:rPr lang="en-US" altLang="zh-TW" i="1" dirty="0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altLang="zh-TW" dirty="0"/>
                  <a:t> which </a:t>
                </a:r>
                <a:r>
                  <a:rPr lang="en-US" altLang="zh-TW" dirty="0" smtClean="0"/>
                  <a:t>consists of </a:t>
                </a:r>
                <a:r>
                  <a:rPr lang="en-US" altLang="zh-TW" dirty="0"/>
                  <a:t>all strings of length n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166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Experimental </a:t>
            </a:r>
            <a:r>
              <a:rPr lang="en-US" altLang="zh-TW" dirty="0" smtClean="0"/>
              <a:t>Results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170" name="Picture 2" descr="D:\Dropbox\LittleSister\Paper\(SP 2008) XFA Faster Signature MatchingWith Extended Automata\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27881"/>
            <a:ext cx="6101216" cy="558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610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DFAs for </a:t>
            </a:r>
            <a:r>
              <a:rPr lang="en-US" altLang="zh-TW" dirty="0"/>
              <a:t>regular expressions often blow up when </a:t>
            </a:r>
            <a:r>
              <a:rPr lang="en-US" altLang="zh-TW" dirty="0" smtClean="0"/>
              <a:t>combined</a:t>
            </a:r>
          </a:p>
          <a:p>
            <a:endParaRPr lang="en-US" altLang="zh-TW" dirty="0" smtClean="0"/>
          </a:p>
          <a:p>
            <a:pPr marL="342900" lvl="1">
              <a:buClr>
                <a:schemeClr val="accent1"/>
              </a:buClr>
            </a:pPr>
            <a:r>
              <a:rPr lang="en-US" altLang="zh-TW" dirty="0"/>
              <a:t>XFA = DFAs+ auxiliary variables</a:t>
            </a:r>
            <a:r>
              <a:rPr lang="zh-TW" altLang="en-US" dirty="0"/>
              <a:t>􀂄</a:t>
            </a:r>
          </a:p>
          <a:p>
            <a:pPr marL="708660" lvl="2">
              <a:buClr>
                <a:schemeClr val="accent1"/>
              </a:buClr>
            </a:pPr>
            <a:r>
              <a:rPr lang="en-US" altLang="zh-TW" dirty="0"/>
              <a:t>Changes shape of automata</a:t>
            </a:r>
            <a:endParaRPr lang="zh-TW" altLang="en-US" dirty="0"/>
          </a:p>
          <a:p>
            <a:pPr marL="708660" lvl="2">
              <a:buClr>
                <a:schemeClr val="accent1"/>
              </a:buClr>
            </a:pPr>
            <a:r>
              <a:rPr lang="en-US" altLang="zh-TW" dirty="0"/>
              <a:t>Tames state space explosion</a:t>
            </a:r>
          </a:p>
          <a:p>
            <a:endParaRPr lang="zh-TW" altLang="en-US" dirty="0"/>
          </a:p>
          <a:p>
            <a:r>
              <a:rPr lang="en-US" altLang="zh-TW" dirty="0"/>
              <a:t>Result: compared to other feasible approaches, reduce both time and space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053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Technical </a:t>
            </a:r>
            <a:r>
              <a:rPr lang="en-US" altLang="zh-TW" dirty="0" smtClean="0"/>
              <a:t>overview (Cont.)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.*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/>
                  <a:t>.*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dirty="0">
                            <a:latin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altLang="zh-TW" i="1" dirty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i="1" dirty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i="1" dirty="0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</m:sSubSup>
                      </m:e>
                      <m:sub/>
                      <m:sup>
                        <m:r>
                          <a:rPr lang="en-US" altLang="zh-TW" i="1" dirty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TW" dirty="0"/>
                  <a:t>, where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dirty="0">
                            <a:latin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altLang="zh-TW" i="1" dirty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i="1" dirty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i="1" dirty="0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</m:sSubSup>
                      </m:e>
                      <m:sub/>
                      <m:sup>
                        <m:r>
                          <a:rPr lang="en-US" altLang="zh-TW" i="1" dirty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TW" dirty="0"/>
                  <a:t> are distinct strings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D:\Dropbox\LittleSister\Paper\(SP 2008) XFA Faster Signature MatchingWith Extended Automata\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8261032" cy="328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245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Technical </a:t>
            </a:r>
            <a:r>
              <a:rPr lang="en-US" altLang="zh-TW" dirty="0" smtClean="0"/>
              <a:t>overview (Cont.)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.*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/>
                  <a:t>.*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dirty="0">
                            <a:latin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altLang="zh-TW" i="1" dirty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i="1" dirty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i="1" dirty="0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</m:sSubSup>
                      </m:e>
                      <m:sub/>
                      <m:sup>
                        <m:r>
                          <a:rPr lang="en-US" altLang="zh-TW" i="1" dirty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TW" dirty="0"/>
                  <a:t>, where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dirty="0">
                            <a:latin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altLang="zh-TW" i="1" dirty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i="1" dirty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i="1" dirty="0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</m:sSubSup>
                      </m:e>
                      <m:sub/>
                      <m:sup>
                        <m:r>
                          <a:rPr lang="en-US" altLang="zh-TW" i="1" dirty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TW" dirty="0"/>
                  <a:t> are distinct </a:t>
                </a:r>
                <a:r>
                  <a:rPr lang="en-US" altLang="zh-TW" dirty="0" smtClean="0"/>
                  <a:t>strings</a:t>
                </a:r>
              </a:p>
              <a:p>
                <a:pPr lvl="1"/>
                <a:r>
                  <a:rPr lang="en-US" altLang="zh-TW" dirty="0"/>
                  <a:t>use a </a:t>
                </a:r>
                <a:r>
                  <a:rPr lang="en-US" altLang="zh-TW" dirty="0" smtClean="0"/>
                  <a:t>single bit </a:t>
                </a:r>
                <a:r>
                  <a:rPr lang="en-US" altLang="zh-TW" dirty="0"/>
                  <a:t>of scratch memory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D:\Dropbox\LittleSister\Paper\(SP 2008) XFA Faster Signature MatchingWith Extended Automata\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0" y="3284984"/>
            <a:ext cx="830586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27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Technical </a:t>
            </a:r>
            <a:r>
              <a:rPr lang="en-US" altLang="zh-TW" dirty="0" smtClean="0"/>
              <a:t>overview (Cont.)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lvl="1">
                  <a:buClr>
                    <a:schemeClr val="accent1"/>
                  </a:buClr>
                </a:pPr>
                <a:r>
                  <a:rPr lang="en-US" altLang="zh-TW" dirty="0"/>
                  <a:t>.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{</m:t>
                    </m:r>
                    <m:r>
                      <a:rPr lang="en-US" altLang="zh-TW" i="1" dirty="0">
                        <a:latin typeface="Cambria Math"/>
                      </a:rPr>
                      <m:t>𝑛</m:t>
                    </m:r>
                    <m:r>
                      <a:rPr lang="en-US" altLang="zh-TW" i="1" dirty="0">
                        <a:latin typeface="Cambria Math"/>
                      </a:rPr>
                      <m:t>}</m:t>
                    </m:r>
                  </m:oMath>
                </a14:m>
                <a:r>
                  <a:rPr lang="en-US" altLang="zh-TW" dirty="0"/>
                  <a:t> which consists of all strings of length </a:t>
                </a:r>
                <a:r>
                  <a:rPr lang="en-US" altLang="zh-TW" dirty="0" smtClean="0"/>
                  <a:t>n</a:t>
                </a:r>
              </a:p>
              <a:p>
                <a:pPr marL="708660" lvl="2">
                  <a:buClr>
                    <a:schemeClr val="accent1"/>
                  </a:buClr>
                </a:pPr>
                <a:r>
                  <a:rPr lang="en-US" altLang="zh-TW" dirty="0"/>
                  <a:t>use </a:t>
                </a:r>
                <a:r>
                  <a:rPr lang="en-US" altLang="zh-TW" dirty="0" smtClean="0"/>
                  <a:t>a </a:t>
                </a:r>
                <a:r>
                  <a:rPr lang="en-US" altLang="zh-TW" dirty="0"/>
                  <a:t>counter</a:t>
                </a:r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 descr="D:\Dropbox\LittleSister\Paper\(SP 2008) XFA Faster Signature MatchingWith Extended Automata\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08920"/>
            <a:ext cx="4467225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150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Technical </a:t>
            </a:r>
            <a:r>
              <a:rPr lang="en-US" altLang="zh-TW" dirty="0" smtClean="0"/>
              <a:t>overview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>
              <a:buClr>
                <a:schemeClr val="accent1"/>
              </a:buClr>
            </a:pPr>
            <a:r>
              <a:rPr lang="en-US" altLang="zh-TW" dirty="0"/>
              <a:t>XFA = DFAs+ auxiliary </a:t>
            </a:r>
            <a:r>
              <a:rPr lang="en-US" altLang="zh-TW" dirty="0" smtClean="0"/>
              <a:t>variables</a:t>
            </a:r>
            <a:r>
              <a:rPr lang="zh-TW" altLang="en-US" dirty="0" smtClean="0"/>
              <a:t>􀂄</a:t>
            </a:r>
            <a:endParaRPr lang="zh-TW" altLang="en-US" dirty="0"/>
          </a:p>
          <a:p>
            <a:pPr marL="708660" lvl="2">
              <a:buClr>
                <a:schemeClr val="accent1"/>
              </a:buClr>
            </a:pPr>
            <a:r>
              <a:rPr lang="en-US" altLang="zh-TW" dirty="0"/>
              <a:t>Changes shape of </a:t>
            </a:r>
            <a:r>
              <a:rPr lang="en-US" altLang="zh-TW" dirty="0" smtClean="0"/>
              <a:t>automata</a:t>
            </a:r>
            <a:endParaRPr lang="zh-TW" altLang="en-US" dirty="0"/>
          </a:p>
          <a:p>
            <a:pPr marL="708660" lvl="2">
              <a:buClr>
                <a:schemeClr val="accent1"/>
              </a:buClr>
            </a:pPr>
            <a:r>
              <a:rPr lang="en-US" altLang="zh-TW" dirty="0"/>
              <a:t>Tames state space explosion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297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Build </a:t>
            </a:r>
            <a:r>
              <a:rPr lang="en-US" altLang="zh-TW" dirty="0"/>
              <a:t>XFAs from </a:t>
            </a:r>
            <a:r>
              <a:rPr lang="en-US" altLang="zh-TW" dirty="0" smtClean="0"/>
              <a:t>Regex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Annotating regular </a:t>
            </a:r>
            <a:r>
              <a:rPr lang="en-US" altLang="zh-TW" dirty="0" smtClean="0"/>
              <a:t>expressions</a:t>
            </a:r>
          </a:p>
          <a:p>
            <a:r>
              <a:rPr lang="en-US" altLang="zh-TW" dirty="0"/>
              <a:t>Compiling to an </a:t>
            </a:r>
            <a:r>
              <a:rPr lang="en-US" altLang="zh-TW" dirty="0" smtClean="0"/>
              <a:t>XFA</a:t>
            </a:r>
          </a:p>
          <a:p>
            <a:pPr lvl="1"/>
            <a:r>
              <a:rPr lang="en-US" altLang="zh-TW" dirty="0"/>
              <a:t>From parse trees to </a:t>
            </a:r>
            <a:r>
              <a:rPr lang="en-US" altLang="zh-TW" dirty="0" smtClean="0"/>
              <a:t>NXFAs</a:t>
            </a:r>
          </a:p>
          <a:p>
            <a:pPr lvl="1"/>
            <a:r>
              <a:rPr lang="en-US" altLang="zh-TW" dirty="0"/>
              <a:t>From NXFAs to </a:t>
            </a:r>
            <a:r>
              <a:rPr lang="en-US" altLang="zh-TW" dirty="0" smtClean="0"/>
              <a:t>XFAs</a:t>
            </a:r>
          </a:p>
          <a:p>
            <a:pPr lvl="2"/>
            <a:r>
              <a:rPr lang="el-GR" altLang="zh-TW" dirty="0"/>
              <a:t>ε </a:t>
            </a:r>
            <a:r>
              <a:rPr lang="el-GR" altLang="zh-TW" dirty="0" smtClean="0"/>
              <a:t>–</a:t>
            </a:r>
            <a:r>
              <a:rPr lang="en-US" altLang="zh-TW" dirty="0" smtClean="0"/>
              <a:t>elimination</a:t>
            </a:r>
          </a:p>
          <a:p>
            <a:pPr lvl="2"/>
            <a:r>
              <a:rPr lang="en-US" altLang="zh-TW" dirty="0" err="1"/>
              <a:t>determinizing</a:t>
            </a:r>
            <a:r>
              <a:rPr lang="en-US" altLang="zh-TW" dirty="0"/>
              <a:t> </a:t>
            </a:r>
            <a:r>
              <a:rPr lang="en-US" altLang="zh-TW" dirty="0" smtClean="0"/>
              <a:t>transitions</a:t>
            </a:r>
          </a:p>
          <a:p>
            <a:pPr lvl="2"/>
            <a:r>
              <a:rPr lang="en-US" altLang="zh-TW" dirty="0"/>
              <a:t>data </a:t>
            </a:r>
            <a:r>
              <a:rPr lang="en-US" altLang="zh-TW" dirty="0" err="1" smtClean="0"/>
              <a:t>determinization</a:t>
            </a:r>
            <a:endParaRPr lang="en-US" altLang="zh-TW" dirty="0" smtClean="0"/>
          </a:p>
          <a:p>
            <a:pPr lvl="1"/>
            <a:r>
              <a:rPr lang="en-US" altLang="zh-TW" dirty="0"/>
              <a:t>Finding efficient implementations</a:t>
            </a:r>
            <a:endParaRPr lang="en-US" altLang="zh-TW" dirty="0" smtClean="0"/>
          </a:p>
        </p:txBody>
      </p:sp>
      <p:pic>
        <p:nvPicPr>
          <p:cNvPr id="4098" name="Picture 2" descr="D:\Dropbox\LittleSister\Paper\(SP 2008) XFA Faster Signature MatchingWith Extended Automata\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96" y="1171646"/>
            <a:ext cx="8254527" cy="146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20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相鄰">
  <a:themeElements>
    <a:clrScheme name="相鄰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相鄰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4953</TotalTime>
  <Words>5975</Words>
  <Application>Microsoft Office PowerPoint</Application>
  <PresentationFormat>如螢幕大小 (4:3)</PresentationFormat>
  <Paragraphs>592</Paragraphs>
  <Slides>41</Slides>
  <Notes>12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42" baseType="lpstr">
      <vt:lpstr>相鄰</vt:lpstr>
      <vt:lpstr>XFA : Faster Signature Matching With Extended Automata</vt:lpstr>
      <vt:lpstr>Outline</vt:lpstr>
      <vt:lpstr>Introduction</vt:lpstr>
      <vt:lpstr>Technical overview</vt:lpstr>
      <vt:lpstr>Technical overview (Cont.)</vt:lpstr>
      <vt:lpstr>Technical overview (Cont.)</vt:lpstr>
      <vt:lpstr>Technical overview (Cont.)</vt:lpstr>
      <vt:lpstr>Technical overview (Cont.)</vt:lpstr>
      <vt:lpstr>Build XFAs from Regex</vt:lpstr>
      <vt:lpstr>Build XFAs from Regex (Cont.)</vt:lpstr>
      <vt:lpstr>Build XFAs from Regex (Cont.)</vt:lpstr>
      <vt:lpstr>Build XFAs from Regex (Cont.)</vt:lpstr>
      <vt:lpstr>Build XFAs from Regex (Cont.)</vt:lpstr>
      <vt:lpstr>Build XFAs from Regex (Cont.)</vt:lpstr>
      <vt:lpstr>Build XFAs from Regex (Cont.)</vt:lpstr>
      <vt:lpstr>Build XFAs from Regex (Cont.)</vt:lpstr>
      <vt:lpstr>Build XFAs from Regex (Cont.)</vt:lpstr>
      <vt:lpstr>Build XFAs from Regex (Cont.)</vt:lpstr>
      <vt:lpstr>Build XFAs from Regex (Cont.)</vt:lpstr>
      <vt:lpstr>Build XFAs from Regex (Cont.)</vt:lpstr>
      <vt:lpstr>Build XFAs from Regex (Cont.)</vt:lpstr>
      <vt:lpstr>Build XFAs from Regex (Cont.)</vt:lpstr>
      <vt:lpstr>Build XFAs from Regex (Cont.)</vt:lpstr>
      <vt:lpstr>Build XFAs from Regex (Cont.)</vt:lpstr>
      <vt:lpstr>Build XFAs from Regex (Cont.)</vt:lpstr>
      <vt:lpstr>Build XFAs from Regex (Cont.)</vt:lpstr>
      <vt:lpstr>Build XFAs from Regex (Cont.)</vt:lpstr>
      <vt:lpstr>Build XFAs from Regex (Cont.)</vt:lpstr>
      <vt:lpstr>Build XFAs from Regex (Cont.)</vt:lpstr>
      <vt:lpstr>Build XFAs from Regex (Cont.)</vt:lpstr>
      <vt:lpstr>Build XFAs from Regex (Cont.)</vt:lpstr>
      <vt:lpstr>Build XFAs from Regex (Cont.)</vt:lpstr>
      <vt:lpstr>Build XFAs from Regex (Cont.)</vt:lpstr>
      <vt:lpstr>Build XFAs from Regex (Cont.)</vt:lpstr>
      <vt:lpstr>Build XFAs from Regex (Cont.)</vt:lpstr>
      <vt:lpstr>Build XFAs from Regex (Cont.)</vt:lpstr>
      <vt:lpstr>Build XFAs from Regex (Cont.)</vt:lpstr>
      <vt:lpstr>Experimental Results</vt:lpstr>
      <vt:lpstr>Experimental Results (Cont.)</vt:lpstr>
      <vt:lpstr>Experimental Results (Cont.)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OpenFlow: Enabling Innovation in Campus Networks</dc:title>
  <dc:creator>LittleSister</dc:creator>
  <cp:lastModifiedBy>Littlesister</cp:lastModifiedBy>
  <cp:revision>234</cp:revision>
  <dcterms:created xsi:type="dcterms:W3CDTF">2012-09-16T14:47:58Z</dcterms:created>
  <dcterms:modified xsi:type="dcterms:W3CDTF">2014-01-15T08:24:02Z</dcterms:modified>
</cp:coreProperties>
</file>